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7"/>
  </p:notesMasterIdLst>
  <p:sldIdLst>
    <p:sldId id="256" r:id="rId2"/>
    <p:sldId id="257" r:id="rId3"/>
    <p:sldId id="264" r:id="rId4"/>
    <p:sldId id="297" r:id="rId5"/>
    <p:sldId id="298" r:id="rId6"/>
    <p:sldId id="278" r:id="rId7"/>
    <p:sldId id="265" r:id="rId8"/>
    <p:sldId id="302" r:id="rId9"/>
    <p:sldId id="279" r:id="rId10"/>
    <p:sldId id="266" r:id="rId11"/>
    <p:sldId id="280" r:id="rId12"/>
    <p:sldId id="312" r:id="rId13"/>
    <p:sldId id="313" r:id="rId14"/>
    <p:sldId id="314" r:id="rId15"/>
    <p:sldId id="315" r:id="rId16"/>
    <p:sldId id="292" r:id="rId17"/>
    <p:sldId id="310" r:id="rId18"/>
    <p:sldId id="281" r:id="rId19"/>
    <p:sldId id="318" r:id="rId20"/>
    <p:sldId id="319" r:id="rId21"/>
    <p:sldId id="295" r:id="rId22"/>
    <p:sldId id="316" r:id="rId23"/>
    <p:sldId id="282" r:id="rId24"/>
    <p:sldId id="346" r:id="rId25"/>
    <p:sldId id="347" r:id="rId26"/>
    <p:sldId id="345" r:id="rId27"/>
    <p:sldId id="341" r:id="rId28"/>
    <p:sldId id="343" r:id="rId29"/>
    <p:sldId id="342" r:id="rId30"/>
    <p:sldId id="283" r:id="rId31"/>
    <p:sldId id="348" r:id="rId32"/>
    <p:sldId id="325" r:id="rId33"/>
    <p:sldId id="328" r:id="rId34"/>
    <p:sldId id="330" r:id="rId35"/>
    <p:sldId id="329" r:id="rId36"/>
    <p:sldId id="284" r:id="rId37"/>
    <p:sldId id="349" r:id="rId38"/>
    <p:sldId id="350" r:id="rId39"/>
    <p:sldId id="331" r:id="rId40"/>
    <p:sldId id="332" r:id="rId41"/>
    <p:sldId id="285" r:id="rId42"/>
    <p:sldId id="333" r:id="rId43"/>
    <p:sldId id="353" r:id="rId44"/>
    <p:sldId id="355" r:id="rId45"/>
    <p:sldId id="354" r:id="rId46"/>
    <p:sldId id="335" r:id="rId47"/>
    <p:sldId id="286" r:id="rId48"/>
    <p:sldId id="289" r:id="rId49"/>
    <p:sldId id="290" r:id="rId50"/>
    <p:sldId id="291" r:id="rId51"/>
    <p:sldId id="287" r:id="rId52"/>
    <p:sldId id="351" r:id="rId53"/>
    <p:sldId id="288" r:id="rId54"/>
    <p:sldId id="352" r:id="rId55"/>
    <p:sldId id="344" r:id="rId5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8E6C00"/>
    <a:srgbClr val="008E40"/>
    <a:srgbClr val="005392"/>
    <a:srgbClr val="FF0000"/>
    <a:srgbClr val="E2321B"/>
    <a:srgbClr val="E2311D"/>
    <a:srgbClr val="990033"/>
    <a:srgbClr val="FFF2F4"/>
    <a:srgbClr val="FF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6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1E8E40-5A46-409B-B5B7-9A5C197E6462}" type="datetimeFigureOut">
              <a:rPr lang="es-ES" smtClean="0"/>
              <a:t>12/02/2022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310D8D-0907-4A4E-B190-9BE61317F1A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0844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10D8D-0907-4A4E-B190-9BE61317F1A4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9970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10D8D-0907-4A4E-B190-9BE61317F1A4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0536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10D8D-0907-4A4E-B190-9BE61317F1A4}" type="slidenum">
              <a:rPr lang="es-ES" smtClean="0"/>
              <a:t>26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3865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A6EC88-4B7B-40D9-812A-7C46EB984F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9B6D48C-B88A-4818-A98D-447BD10BB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52A1879-BF21-435E-9B25-7FA94C209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D5C-4683-4C28-A777-18697EEC4919}" type="datetime1">
              <a:rPr lang="es-ES" smtClean="0"/>
              <a:t>12/02/2022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1904C3-17A4-4F84-B66E-9B73753DE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98CFFD8-D27E-42AE-8F5A-11B80AB7E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8380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1771B5-4F2B-47C0-A37C-D54FA004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F315BA5-0CDD-41B4-A127-1A56B25790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11D161-2402-415B-ABC2-7F1434310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82F60-D6CA-47C6-8506-24ADED3F459A}" type="datetime1">
              <a:rPr lang="es-ES" smtClean="0"/>
              <a:t>12/02/2022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CFDBEB-4BB0-40A6-9B4E-C43A275E6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3214ED-5D68-459E-BEF8-84DAB86D5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4138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63ED9D1-AA72-4992-9E8B-D5AA9B7DAD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21B1206-B1CF-46DD-A8CB-330FA82F2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6799A4-D422-4EC6-8AAF-D5E5451E7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DBD7B-7D5B-4946-921D-A480C7D5C3E5}" type="datetime1">
              <a:rPr lang="es-ES" smtClean="0"/>
              <a:t>12/02/2022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61A661-51BB-43E2-8F59-FB1E670F1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6FF3A9-796B-488B-BB1A-E24B04663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5169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B14FAB-9D95-49A4-896C-23B63B93E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D1DFC75-C387-404A-B5FE-FF9AAE216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824ED6-D9F4-421F-ABE5-8552655AD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EED81-3128-47E3-B723-E8E6077F8288}" type="datetime1">
              <a:rPr lang="es-ES" smtClean="0"/>
              <a:t>12/02/2022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C46B38-96F5-4955-BB54-4DEDF810B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A28DCF-9852-4CE4-AE7D-1947FA828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6404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548827-7676-4486-B89A-0994F147F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88B20A-F597-4E45-8211-445C59976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AA69191-F8FC-4941-8062-9DD2A2BAD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09C38-333D-4011-B454-28914AA52547}" type="datetime1">
              <a:rPr lang="es-ES" smtClean="0"/>
              <a:t>12/02/2022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4E7890-AE3E-4E3D-AE7F-0251C7DEC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481CAF5-4CAF-4A2F-B0DE-852F38310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6259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28B255-A8A0-4A75-A152-4B7574D4B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31DE32-31E2-45A1-B066-B994325D47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C4C46E-2175-46A0-B9AC-7CD12534E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13E6BB-7593-436D-94E4-9A75D4997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54B1E-3936-4C9D-9688-CB5EE9E8848E}" type="datetime1">
              <a:rPr lang="es-ES" smtClean="0"/>
              <a:t>12/02/2022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D4899D-DA99-497C-A57D-316B83FAE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40F694A-7B9F-49CB-9738-31A99FAE2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4334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A9FEF1-8923-4E18-8397-436F7C6D2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1841B02-EF7D-4AE8-AC3E-1949E8BCF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C985514-9EBF-4BF8-9821-F5E27BE8EB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E4E7F5-7EA9-4056-B64D-10EA5311DC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CE3057B-7A69-41B3-BC02-CD20721C7F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4E1E2E7-84A8-4D9B-9B10-242F64F80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30F17-050A-4FBA-AD45-469940048C75}" type="datetime1">
              <a:rPr lang="es-ES" smtClean="0"/>
              <a:t>12/02/2022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51CCAA7-0197-45CD-BC18-96F410AE8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8644A4E-EFB3-41EC-AD88-DE909E89E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9645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A3B5D1-D0D2-47C9-87E4-AE0302342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CDF5332-EC26-41FA-AA09-4730EB547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7177-8571-4AFB-A083-1F3B773F6ECF}" type="datetime1">
              <a:rPr lang="es-ES" smtClean="0"/>
              <a:t>12/02/2022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B7DB2FD-BF6B-4688-804C-F8E29DFC2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DDF06DE-7AA1-4244-8B12-035EAFB97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5457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FE71DB9-63D5-40E2-896C-5A37B682C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3E0FE-8C5D-4155-95D9-B1E8416E6849}" type="datetime1">
              <a:rPr lang="es-ES" smtClean="0"/>
              <a:t>12/02/2022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60F9A66-3479-47FD-9D53-41A7C579D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992BB30-EF32-443C-A39C-958253BDF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1085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39BCEA-944F-4ED1-9A6E-BC599AD7E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A8C18-9C72-49C6-9411-8B9150621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BC9EFCC-F694-4E0A-94AE-034721FE7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C90CE3-F08A-4BD5-B8A2-FC3E5422F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EDBBE-DA90-4D3F-B820-7E7E313D00BF}" type="datetime1">
              <a:rPr lang="es-ES" smtClean="0"/>
              <a:t>12/02/2022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6E45425-9A57-41FB-8211-1F9163AC1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98EDFE4-05E8-4359-AB0F-E1B6254BD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7456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B2DCE-7626-4341-8A1A-25F3A1922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E1D9BFC-0D75-45BD-A9C8-2514AC97E0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EC92272-9068-4197-AD1F-428BF269E2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A20860-518D-4191-9FA4-B70606EFC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FD3A8-C86A-48D0-8B04-22F1EB908EE7}" type="datetime1">
              <a:rPr lang="es-ES" smtClean="0"/>
              <a:t>12/02/2022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07A8DE8-0D5C-4BF5-B4B6-5C7ADCCC0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428DFB0-2D30-432E-83E6-1F2787659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7442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2000"/>
            <a:lum/>
          </a:blip>
          <a:srcRect/>
          <a:stretch>
            <a:fillRect l="-43000" t="10000" r="-4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74D304A-35D3-48AE-9922-A012D3240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0937BF6-2535-4687-8FD5-3EA0A8302D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07F5B1-BD68-4A08-8520-74EC3CFCEB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B3A5B-312D-4875-B434-8E8FEF092033}" type="datetime1">
              <a:rPr lang="es-ES" smtClean="0"/>
              <a:t>12/02/2022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176011-0C78-4168-B21F-0AE60A7D2C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EEE55E-91D9-4CF3-83A9-2F6DBF4A0A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42F1A-6200-454B-AA2A-6909105FF9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1976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B7E2A9FC-AC6A-46FB-B0B2-7AC8349F2DFD}"/>
              </a:ext>
            </a:extLst>
          </p:cNvPr>
          <p:cNvSpPr txBox="1"/>
          <p:nvPr/>
        </p:nvSpPr>
        <p:spPr>
          <a:xfrm>
            <a:off x="3048734" y="1716428"/>
            <a:ext cx="6094520" cy="1371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S" sz="2400" b="1" dirty="0">
                <a:solidFill>
                  <a:srgbClr val="E2311D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AFI ESCUELA DE FINANZAS</a:t>
            </a:r>
            <a:endParaRPr lang="es-ES" sz="1100" dirty="0">
              <a:solidFill>
                <a:srgbClr val="E2311D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Máster en Data </a:t>
            </a:r>
            <a:r>
              <a:rPr lang="es-ES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Science</a:t>
            </a:r>
            <a:r>
              <a:rPr lang="es-E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y Big Data en Finanzas</a:t>
            </a:r>
            <a:endParaRPr lang="es-ES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TRABAJO FIN DE MÁSTER</a:t>
            </a:r>
            <a:endParaRPr lang="es-ES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49" name="Imagen 3">
            <a:extLst>
              <a:ext uri="{FF2B5EF4-FFF2-40B4-BE49-F238E27FC236}">
                <a16:creationId xmlns:a16="http://schemas.microsoft.com/office/drawing/2014/main" id="{A0FAA3F1-7AA7-479E-91C2-52A28BB31C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971" y="381000"/>
            <a:ext cx="2628900" cy="1173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E1FA59D1-4E19-48AD-9D87-09D96AD341EE}"/>
              </a:ext>
            </a:extLst>
          </p:cNvPr>
          <p:cNvCxnSpPr>
            <a:cxnSpLocks/>
          </p:cNvCxnSpPr>
          <p:nvPr/>
        </p:nvCxnSpPr>
        <p:spPr>
          <a:xfrm flipV="1">
            <a:off x="2495995" y="4411755"/>
            <a:ext cx="7200000" cy="0"/>
          </a:xfrm>
          <a:prstGeom prst="line">
            <a:avLst/>
          </a:prstGeom>
          <a:ln w="19050">
            <a:solidFill>
              <a:srgbClr val="C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97707F24-A9AD-4CFA-BBF3-88D0F203EA09}"/>
              </a:ext>
            </a:extLst>
          </p:cNvPr>
          <p:cNvCxnSpPr>
            <a:cxnSpLocks/>
          </p:cNvCxnSpPr>
          <p:nvPr/>
        </p:nvCxnSpPr>
        <p:spPr>
          <a:xfrm flipV="1">
            <a:off x="2495995" y="3429000"/>
            <a:ext cx="7200000" cy="0"/>
          </a:xfrm>
          <a:prstGeom prst="line">
            <a:avLst/>
          </a:prstGeom>
          <a:ln w="19050">
            <a:solidFill>
              <a:srgbClr val="C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4">
            <a:extLst>
              <a:ext uri="{FF2B5EF4-FFF2-40B4-BE49-F238E27FC236}">
                <a16:creationId xmlns:a16="http://schemas.microsoft.com/office/drawing/2014/main" id="{1E58627F-75B4-4EBA-93ED-608BAB690C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12C672D-B5F6-4607-A481-8B1CC0FF2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6702" y="3611876"/>
            <a:ext cx="645858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El futuro de la demanda eléctrica</a:t>
            </a:r>
            <a:endParaRPr kumimoji="0" lang="es-ES" altLang="es-E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3" name="Cuadro de texto 12">
            <a:extLst>
              <a:ext uri="{FF2B5EF4-FFF2-40B4-BE49-F238E27FC236}">
                <a16:creationId xmlns:a16="http://schemas.microsoft.com/office/drawing/2014/main" id="{21BAFFDC-1D9A-4E64-9FBB-9A97E2BD33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971" y="5736001"/>
            <a:ext cx="2520315" cy="621665"/>
          </a:xfrm>
          <a:prstGeom prst="rect">
            <a:avLst/>
          </a:prstGeom>
          <a:solidFill>
            <a:srgbClr val="FFF2F4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>
              <a:lnSpc>
                <a:spcPct val="107000"/>
              </a:lnSpc>
              <a:spcAft>
                <a:spcPts val="100"/>
              </a:spcAft>
            </a:pPr>
            <a:r>
              <a:rPr lang="es-ES" sz="16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Autor:</a:t>
            </a:r>
            <a:endParaRPr lang="es-ES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100"/>
              </a:spcAft>
            </a:pPr>
            <a:r>
              <a:rPr lang="es-ES" sz="16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lang="es-ES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uadro de texto 15">
            <a:extLst>
              <a:ext uri="{FF2B5EF4-FFF2-40B4-BE49-F238E27FC236}">
                <a16:creationId xmlns:a16="http://schemas.microsoft.com/office/drawing/2014/main" id="{1F247EE9-3979-473B-83B3-C98E7DE298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54154" y="5736001"/>
            <a:ext cx="2047875" cy="621665"/>
          </a:xfrm>
          <a:prstGeom prst="rect">
            <a:avLst/>
          </a:prstGeom>
          <a:solidFill>
            <a:srgbClr val="FEFAFB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>
              <a:lnSpc>
                <a:spcPct val="107000"/>
              </a:lnSpc>
              <a:spcAft>
                <a:spcPts val="100"/>
              </a:spcAft>
            </a:pPr>
            <a:r>
              <a:rPr lang="es-ES" sz="16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Tutor:</a:t>
            </a:r>
            <a:endParaRPr lang="es-ES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100"/>
              </a:spcAft>
            </a:pPr>
            <a:r>
              <a:rPr lang="es-ES" sz="16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Pilar Barrios Gómez</a:t>
            </a:r>
            <a:endParaRPr lang="es-ES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339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10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BCD42318-E819-4665-8EC5-B9E4D8555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E6950A71-252A-4552-9C5C-873DA0F74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000" y="1373229"/>
            <a:ext cx="4900932" cy="498312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Variable target es numérica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continua 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(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probl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ema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de regresión).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Número elevado de variables explicativas.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S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e 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eligen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dos tipos de modelos:</a:t>
            </a:r>
          </a:p>
          <a:p>
            <a:pPr marL="457200" lvl="1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Modelos tipo Machine </a:t>
            </a:r>
            <a:r>
              <a:rPr lang="es-ES" sz="1400" i="1" u="sng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Learning</a:t>
            </a: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convencionales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00000" lvl="2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Random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Forest</a:t>
            </a:r>
          </a:p>
          <a:p>
            <a:pPr marL="900000" lvl="2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Gradient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Boosting</a:t>
            </a: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900000" lvl="2">
              <a:lnSpc>
                <a:spcPct val="100000"/>
              </a:lnSpc>
              <a:spcBef>
                <a:spcPts val="600"/>
              </a:spcBef>
              <a:spcAft>
                <a:spcPts val="2400"/>
              </a:spcAft>
              <a:buAutoNum type="arabicPeriod"/>
            </a:pP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XGBoost</a:t>
            </a: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457200" lvl="1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Modelos tipo Red Neuronal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00000" lvl="2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R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ed “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MultiLayer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Perceptron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(MLP)</a:t>
            </a:r>
          </a:p>
          <a:p>
            <a:pPr marL="900000" lvl="2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AutoNum type="arabicPeriod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R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ed “Long Short-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Term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Memory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(LSTM)”</a:t>
            </a:r>
            <a:endParaRPr lang="es-ES" sz="1400" i="1" u="sng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s-ES" sz="18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2D8B234D-5A3C-486F-AE40-360F1D041318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5293320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Def. de modelos</a:t>
            </a: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373D2E5D-A78B-45B9-814D-63242B14DE46}"/>
              </a:ext>
            </a:extLst>
          </p:cNvPr>
          <p:cNvSpPr txBox="1">
            <a:spLocks/>
          </p:cNvSpPr>
          <p:nvPr/>
        </p:nvSpPr>
        <p:spPr>
          <a:xfrm>
            <a:off x="6202681" y="1323791"/>
            <a:ext cx="5293320" cy="49831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Problema de regresión, podríamos utilizar: 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None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    “R2”, “MSE”, “RMSE”, “MAE”, “MAPE”...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Considerando el problema y la interpretabilidad, métricas para los modelos:</a:t>
            </a: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504000" lvl="2" indent="0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s-ES" sz="1400" i="1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R2 (Coeficiente de determinación)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4000" lvl="2" indent="0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s-ES" sz="1400" i="1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RMSE (Raíz error cuadrático medio)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4000" lvl="2" indent="0" algn="just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None/>
            </a:pPr>
            <a:r>
              <a:rPr lang="es-ES" sz="1400" i="1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MAPE (Raíz error cuadrático porcentual medio)</a:t>
            </a:r>
          </a:p>
          <a:p>
            <a:pPr marL="504000" lvl="2" indent="0" algn="just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None/>
            </a:pP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No se eligen métricas como: “MSE”,  “MSPE” o “MAE”, por razones de interpretabilidad o por limitación de recursos de procesamiento.</a:t>
            </a:r>
            <a:endParaRPr lang="es-ES" sz="14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18" name="Marcador de contenido 2">
            <a:extLst>
              <a:ext uri="{FF2B5EF4-FFF2-40B4-BE49-F238E27FC236}">
                <a16:creationId xmlns:a16="http://schemas.microsoft.com/office/drawing/2014/main" id="{5A6B8FCF-DC19-4CF6-B426-46497A9C90B5}"/>
              </a:ext>
            </a:extLst>
          </p:cNvPr>
          <p:cNvSpPr txBox="1">
            <a:spLocks/>
          </p:cNvSpPr>
          <p:nvPr/>
        </p:nvSpPr>
        <p:spPr>
          <a:xfrm>
            <a:off x="6202681" y="901809"/>
            <a:ext cx="5080098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Def. de métricas</a:t>
            </a:r>
          </a:p>
        </p:txBody>
      </p:sp>
    </p:spTree>
    <p:extLst>
      <p:ext uri="{BB962C8B-B14F-4D97-AF65-F5344CB8AC3E}">
        <p14:creationId xmlns:p14="http://schemas.microsoft.com/office/powerpoint/2010/main" val="380131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4. ANÁLISIS EXPLORATORIO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11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6028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12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Estudio de variables</a:t>
            </a: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695999" y="1373228"/>
            <a:ext cx="4740159" cy="48005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Demanda eléctrica, 3 grupos principales de factores: 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Laboralidad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Climatología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</a:pPr>
            <a:r>
              <a:rPr lang="es-ES" sz="1400" dirty="0">
                <a:cs typeface="Calibri" panose="020F0502020204030204" pitchFamily="34" charset="0"/>
              </a:rPr>
              <a:t>Actividad económica.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Esencial la correcta modelización de estos parámetros.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Se utilizarán variables basadas en:</a:t>
            </a:r>
          </a:p>
          <a:p>
            <a:pPr marL="504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Información del sistema eléctrico peninsular español.</a:t>
            </a:r>
          </a:p>
          <a:p>
            <a:pPr marL="504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Información climatológica peninsular. </a:t>
            </a:r>
          </a:p>
          <a:p>
            <a:pPr marL="504000" lvl="1"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</a:pPr>
            <a:r>
              <a:rPr lang="es-ES" sz="1400" dirty="0">
                <a:cs typeface="Calibri" panose="020F0502020204030204" pitchFamily="34" charset="0"/>
              </a:rPr>
              <a:t>Índices de producción industrial, evolución del sector servicios, macroeconómicos, estadísticas de empleo...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Búsqueda de datos que recojan esa información. 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36" name="Marcador de contenido 2">
            <a:extLst>
              <a:ext uri="{FF2B5EF4-FFF2-40B4-BE49-F238E27FC236}">
                <a16:creationId xmlns:a16="http://schemas.microsoft.com/office/drawing/2014/main" id="{99852718-4FE0-4141-9243-1ED11C239759}"/>
              </a:ext>
            </a:extLst>
          </p:cNvPr>
          <p:cNvSpPr txBox="1">
            <a:spLocks/>
          </p:cNvSpPr>
          <p:nvPr/>
        </p:nvSpPr>
        <p:spPr>
          <a:xfrm>
            <a:off x="5858242" y="1373227"/>
            <a:ext cx="5637758" cy="48005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Implementación real: 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modelos desarrollados no deben ser sólo teóricos.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s-ES" sz="1400" dirty="0">
                <a:cs typeface="Calibri" panose="020F0502020204030204" pitchFamily="34" charset="0"/>
              </a:rPr>
              <a:t>uentes utilizadas: públicas y permiten obtención de datos a futuro.</a:t>
            </a:r>
          </a:p>
          <a:p>
            <a:pPr marL="25200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CASO 1:  </a:t>
            </a:r>
            <a:r>
              <a:rPr lang="es-ES" sz="1400" i="1" u="sng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Vars</a:t>
            </a:r>
            <a:r>
              <a:rPr lang="es-ES" sz="1400" i="1" u="sng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con predicciones a futuro</a:t>
            </a:r>
          </a:p>
          <a:p>
            <a:pPr marL="25200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Vars</a:t>
            </a: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“Laboralidad” y “Climatología” permiten datos a futuro:</a:t>
            </a:r>
          </a:p>
          <a:p>
            <a:pPr marL="709200"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Variables de calendario, fáciles de definir.</a:t>
            </a:r>
          </a:p>
          <a:p>
            <a:pPr marL="709200" lvl="1" algn="just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</a:pP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efinida conexión para predicciones climáticas.</a:t>
            </a:r>
          </a:p>
          <a:p>
            <a:pPr marL="25200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CASO 2:  </a:t>
            </a:r>
            <a:r>
              <a:rPr lang="es-ES" sz="1400" i="1" u="sng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Vars</a:t>
            </a:r>
            <a:r>
              <a:rPr lang="es-ES" sz="1400" i="1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con índices mensuales</a:t>
            </a:r>
          </a:p>
          <a:p>
            <a:pPr marL="25200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Í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ndices de “Actividad económica”, publicados mensualmente.</a:t>
            </a:r>
          </a:p>
          <a:p>
            <a:pPr marL="25200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Para emplearlos y cumplir criterios, se comprueban las correlaciones cruzadas con la variable target y se desfasan.</a:t>
            </a:r>
          </a:p>
        </p:txBody>
      </p:sp>
    </p:spTree>
    <p:extLst>
      <p:ext uri="{BB962C8B-B14F-4D97-AF65-F5344CB8AC3E}">
        <p14:creationId xmlns:p14="http://schemas.microsoft.com/office/powerpoint/2010/main" val="3634391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n 37">
            <a:extLst>
              <a:ext uri="{FF2B5EF4-FFF2-40B4-BE49-F238E27FC236}">
                <a16:creationId xmlns:a16="http://schemas.microsoft.com/office/drawing/2014/main" id="{FDE7A7D0-C4DA-40E7-A859-9CBBE913D7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01"/>
          <a:stretch/>
        </p:blipFill>
        <p:spPr bwMode="auto">
          <a:xfrm>
            <a:off x="7459104" y="1137519"/>
            <a:ext cx="4036896" cy="2880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13</a:t>
            </a:fld>
            <a:endParaRPr lang="es-ES" dirty="0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Descripción de los datos: “Laboralidad”</a:t>
            </a: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696000" y="1373228"/>
            <a:ext cx="6443354" cy="21013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"/>
            </a:pPr>
            <a:endParaRPr lang="es-ES" sz="12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Relación con la demanda debido a la población laboral.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No tiene una tendencia reconocida a lo largo del tiempo.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Disminución de la demanda: fines de semana, meses de verano y festividades. 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Modelización de los días festivos es compleja y depende del día de la semana.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36" name="Marcador de contenido 2">
            <a:extLst>
              <a:ext uri="{FF2B5EF4-FFF2-40B4-BE49-F238E27FC236}">
                <a16:creationId xmlns:a16="http://schemas.microsoft.com/office/drawing/2014/main" id="{99852718-4FE0-4141-9243-1ED11C239759}"/>
              </a:ext>
            </a:extLst>
          </p:cNvPr>
          <p:cNvSpPr txBox="1">
            <a:spLocks/>
          </p:cNvSpPr>
          <p:nvPr/>
        </p:nvSpPr>
        <p:spPr>
          <a:xfrm>
            <a:off x="5052646" y="4620112"/>
            <a:ext cx="6443354" cy="14354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Importante influencia de sucesos y eventos especiales.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Planificando con anterioridad estos sucesos se puede evitar la pérdida de energía.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No se consideran festivos regionales ni eventos especiales.</a:t>
            </a:r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68156FD1-640B-45D3-BF64-9D613C1DFA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6" b="7421"/>
          <a:stretch/>
        </p:blipFill>
        <p:spPr bwMode="auto">
          <a:xfrm>
            <a:off x="696000" y="3658911"/>
            <a:ext cx="3928560" cy="2880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90927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14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Descripción de los datos: “</a:t>
            </a:r>
            <a:r>
              <a:rPr lang="es-ES" sz="1800" b="1" dirty="0">
                <a:cs typeface="Calibri" panose="020F0502020204030204" pitchFamily="34" charset="0"/>
              </a:rPr>
              <a:t>Climatología</a:t>
            </a:r>
            <a:r>
              <a:rPr lang="es-ES" sz="1800" b="1" dirty="0">
                <a:cs typeface="Times New Roman" panose="02020603050405020304" pitchFamily="18" charset="0"/>
              </a:rPr>
              <a:t>”</a:t>
            </a:r>
            <a:endParaRPr lang="es-ES" sz="1800" b="1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15693F05-B8C2-497A-B039-F419FC5578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" r="1065"/>
          <a:stretch/>
        </p:blipFill>
        <p:spPr bwMode="auto">
          <a:xfrm>
            <a:off x="1676896" y="3898047"/>
            <a:ext cx="8838208" cy="2458303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1" name="Marcador de contenido 2">
            <a:extLst>
              <a:ext uri="{FF2B5EF4-FFF2-40B4-BE49-F238E27FC236}">
                <a16:creationId xmlns:a16="http://schemas.microsoft.com/office/drawing/2014/main" id="{9E23DD37-DDBB-4787-A8F4-A6D9F707D472}"/>
              </a:ext>
            </a:extLst>
          </p:cNvPr>
          <p:cNvSpPr txBox="1">
            <a:spLocks/>
          </p:cNvSpPr>
          <p:nvPr/>
        </p:nvSpPr>
        <p:spPr>
          <a:xfrm>
            <a:off x="696000" y="1373229"/>
            <a:ext cx="5480866" cy="26368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"/>
            </a:pPr>
            <a:endParaRPr lang="es-ES" sz="12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Uno de los factores con mayor relevancia en la demanda de energía. 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Influencia debida al uso de aparatos de climatización.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2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No tiene una tendencia reconocida a lo largo del tiempo.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Las </a:t>
            </a:r>
            <a:r>
              <a:rPr lang="es-ES" sz="1400" dirty="0" err="1">
                <a:cs typeface="Calibri" panose="020F0502020204030204" pitchFamily="34" charset="0"/>
              </a:rPr>
              <a:t>vars</a:t>
            </a:r>
            <a:r>
              <a:rPr lang="es-ES" sz="1400" dirty="0">
                <a:cs typeface="Calibri" panose="020F0502020204030204" pitchFamily="34" charset="0"/>
              </a:rPr>
              <a:t>. climáticas recibirán un preprocesado previo independiente.</a:t>
            </a:r>
            <a:endParaRPr lang="es-ES" sz="1400" i="1" u="sng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953E9BD0-16C7-49DA-8C6E-50B8F3C93143}"/>
              </a:ext>
            </a:extLst>
          </p:cNvPr>
          <p:cNvSpPr txBox="1">
            <a:spLocks/>
          </p:cNvSpPr>
          <p:nvPr/>
        </p:nvSpPr>
        <p:spPr>
          <a:xfrm>
            <a:off x="6802016" y="1373230"/>
            <a:ext cx="4693984" cy="2646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"/>
            </a:pPr>
            <a:endParaRPr lang="es-ES" sz="12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5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Zonas climáticas del documento DBHE-CTE.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Territorio nacional, 13 zonas: 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25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      A3, A4, B3, B4, C1, C2, C3, C4, D1, D2, D3, E1 y ALPHA. 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2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No considerados otros factores climáticos (viento, nubes, precipitación…), muy relacionados y poco influyentes.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704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15</a:t>
            </a:fld>
            <a:endParaRPr lang="es-ES" dirty="0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Descripción de los datos: “Actividad económica”</a:t>
            </a:r>
          </a:p>
        </p:txBody>
      </p:sp>
      <p:pic>
        <p:nvPicPr>
          <p:cNvPr id="29" name="Imagen 28">
            <a:extLst>
              <a:ext uri="{FF2B5EF4-FFF2-40B4-BE49-F238E27FC236}">
                <a16:creationId xmlns:a16="http://schemas.microsoft.com/office/drawing/2014/main" id="{05CB0525-0352-43A3-893F-8AC7613E24D0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0" y="3586912"/>
            <a:ext cx="5940000" cy="2952000"/>
          </a:xfrm>
          <a:prstGeom prst="rect">
            <a:avLst/>
          </a:prstGeom>
          <a:ln>
            <a:solidFill>
              <a:srgbClr val="FFCCCC"/>
            </a:solidFill>
          </a:ln>
        </p:spPr>
      </p:pic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981DB31F-6B6A-446C-81F8-FD6714CF527D}"/>
              </a:ext>
            </a:extLst>
          </p:cNvPr>
          <p:cNvSpPr txBox="1">
            <a:spLocks/>
          </p:cNvSpPr>
          <p:nvPr/>
        </p:nvSpPr>
        <p:spPr>
          <a:xfrm>
            <a:off x="696000" y="1373229"/>
            <a:ext cx="5940000" cy="26456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"/>
            </a:pPr>
            <a:endParaRPr lang="es-ES" sz="10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La demanda suele replicar aprox. el comportamiento de la economía. 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Vinculación clara del sector energético con el tejido industrial y comercial.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Sector industrial tiene mayor peso en la demanda eléctrica que en el PIB. (sus curvas puedes ser parecidas, pero no coinciden siempre)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18" name="Marcador de contenido 2">
            <a:extLst>
              <a:ext uri="{FF2B5EF4-FFF2-40B4-BE49-F238E27FC236}">
                <a16:creationId xmlns:a16="http://schemas.microsoft.com/office/drawing/2014/main" id="{CB1D65B2-F5C8-4F2E-B986-D934A5915E7E}"/>
              </a:ext>
            </a:extLst>
          </p:cNvPr>
          <p:cNvSpPr txBox="1">
            <a:spLocks/>
          </p:cNvSpPr>
          <p:nvPr/>
        </p:nvSpPr>
        <p:spPr>
          <a:xfrm>
            <a:off x="7000352" y="1373229"/>
            <a:ext cx="4767941" cy="2283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es-ES" sz="700" i="1" u="sng" dirty="0"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Comp. demanda eléctrica por usos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Transporte: 1</a:t>
            </a:r>
            <a:r>
              <a:rPr lang="es-ES" sz="1400" baseline="30000" dirty="0">
                <a:cs typeface="Calibri" panose="020F0502020204030204" pitchFamily="34" charset="0"/>
              </a:rPr>
              <a:t>er</a:t>
            </a:r>
            <a:r>
              <a:rPr lang="es-ES" sz="1400" dirty="0">
                <a:cs typeface="Calibri" panose="020F0502020204030204" pitchFamily="34" charset="0"/>
              </a:rPr>
              <a:t> grupo en demanda y con mayor crecimiento.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Usos diversos: 2º grupo con más demanda, destaca la </a:t>
            </a:r>
            <a:r>
              <a:rPr lang="es-ES" sz="1400" dirty="0" err="1">
                <a:cs typeface="Calibri" panose="020F0502020204030204" pitchFamily="34" charset="0"/>
              </a:rPr>
              <a:t>comp.</a:t>
            </a:r>
            <a:r>
              <a:rPr lang="es-ES" sz="1400" dirty="0">
                <a:cs typeface="Calibri" panose="020F0502020204030204" pitchFamily="34" charset="0"/>
              </a:rPr>
              <a:t> residencial (gran peso en la demanda total).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4200"/>
              </a:spcAft>
            </a:pPr>
            <a:r>
              <a:rPr lang="es-ES" sz="1400" dirty="0">
                <a:cs typeface="Calibri" panose="020F0502020204030204" pitchFamily="34" charset="0"/>
              </a:rPr>
              <a:t>Industrial: 3</a:t>
            </a:r>
            <a:r>
              <a:rPr lang="es-ES" sz="1400" baseline="30000" dirty="0">
                <a:cs typeface="Calibri" panose="020F0502020204030204" pitchFamily="34" charset="0"/>
              </a:rPr>
              <a:t>er</a:t>
            </a:r>
            <a:r>
              <a:rPr lang="es-ES" sz="1400" dirty="0">
                <a:cs typeface="Calibri" panose="020F0502020204030204" pitchFamily="34" charset="0"/>
              </a:rPr>
              <a:t> grupo en demanda, constante crecimiento.</a:t>
            </a:r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FFCB7FA5-8764-4C30-B913-5EFFDE18C85E}"/>
              </a:ext>
            </a:extLst>
          </p:cNvPr>
          <p:cNvSpPr txBox="1">
            <a:spLocks/>
          </p:cNvSpPr>
          <p:nvPr/>
        </p:nvSpPr>
        <p:spPr>
          <a:xfrm>
            <a:off x="7035282" y="3809745"/>
            <a:ext cx="4733011" cy="21545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400" dirty="0">
                <a:cs typeface="Calibri" panose="020F0502020204030204" pitchFamily="34" charset="0"/>
              </a:rPr>
              <a:t>.</a:t>
            </a:r>
          </a:p>
          <a:p>
            <a:pPr marL="342900" indent="-342900" algn="just">
              <a:lnSpc>
                <a:spcPct val="110000"/>
              </a:lnSpc>
              <a:spcBef>
                <a:spcPts val="0"/>
              </a:spcBef>
              <a:spcAft>
                <a:spcPts val="30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Reflejada importancia en la evolución mensual en función de la estacionalidad de la actividad económica.</a:t>
            </a:r>
          </a:p>
          <a:p>
            <a:pPr marL="342900" indent="-342900" algn="just">
              <a:lnSpc>
                <a:spcPct val="110000"/>
              </a:lnSpc>
              <a:spcBef>
                <a:spcPts val="0"/>
              </a:spcBef>
              <a:spcAft>
                <a:spcPts val="30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Inconveniente de los indicadores económicos: dificultad de modelizarlos. </a:t>
            </a:r>
          </a:p>
        </p:txBody>
      </p:sp>
    </p:spTree>
    <p:extLst>
      <p:ext uri="{BB962C8B-B14F-4D97-AF65-F5344CB8AC3E}">
        <p14:creationId xmlns:p14="http://schemas.microsoft.com/office/powerpoint/2010/main" val="2608343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16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Fuentes de información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FE3178D-87DB-4F45-8FDA-E3C130BB9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4806" y="4773090"/>
            <a:ext cx="3025905" cy="1692000"/>
          </a:xfrm>
          <a:prstGeom prst="rect">
            <a:avLst/>
          </a:prstGeom>
          <a:ln>
            <a:solidFill>
              <a:srgbClr val="FFCCCC"/>
            </a:solidFill>
          </a:ln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34D4B91A-9CEF-4327-A096-D5C0E406E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402" y="4408381"/>
            <a:ext cx="3336248" cy="180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947F9F00-662F-4D41-8904-43212951E5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410" y="1238910"/>
            <a:ext cx="4204379" cy="180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B39D25BC-6DAB-402A-A4A1-CD84535D99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3701" y="3454381"/>
            <a:ext cx="2789458" cy="180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7AFA537F-11DC-4823-8E8E-AEF64CB276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79244" y="4408381"/>
            <a:ext cx="2916756" cy="1692000"/>
          </a:xfrm>
          <a:prstGeom prst="rect">
            <a:avLst/>
          </a:prstGeom>
          <a:ln>
            <a:solidFill>
              <a:srgbClr val="FFCCCC"/>
            </a:solidFill>
          </a:ln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190D4172-7A38-4745-9D4D-E9DE3770C5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3117" y="1385443"/>
            <a:ext cx="2910299" cy="180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823E4D1E-2B4C-4BFA-8BF1-2483AC281B8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96980" y="2225440"/>
            <a:ext cx="3752871" cy="1800000"/>
          </a:xfrm>
          <a:prstGeom prst="rect">
            <a:avLst/>
          </a:prstGeom>
          <a:ln>
            <a:solidFill>
              <a:srgbClr val="FFCCCC"/>
            </a:solidFill>
          </a:ln>
        </p:spPr>
      </p:pic>
    </p:spTree>
    <p:extLst>
      <p:ext uri="{BB962C8B-B14F-4D97-AF65-F5344CB8AC3E}">
        <p14:creationId xmlns:p14="http://schemas.microsoft.com/office/powerpoint/2010/main" val="3539574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C5268FD4-C07A-4737-9DE8-671ECAAAF86A}"/>
              </a:ext>
            </a:extLst>
          </p:cNvPr>
          <p:cNvSpPr txBox="1">
            <a:spLocks/>
          </p:cNvSpPr>
          <p:nvPr/>
        </p:nvSpPr>
        <p:spPr>
          <a:xfrm>
            <a:off x="696000" y="1373229"/>
            <a:ext cx="10800000" cy="5398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s-ES" sz="10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Atendiendo a los 3 g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rupos de </a:t>
            </a:r>
            <a:r>
              <a:rPr lang="es-ES" sz="1400" dirty="0">
                <a:cs typeface="Calibri" panose="020F0502020204030204" pitchFamily="34" charset="0"/>
              </a:rPr>
              <a:t>factores y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fuentes de datos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las 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variables iniciales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definidas han sido:</a:t>
            </a: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17</a:t>
            </a:fld>
            <a:endParaRPr lang="es-ES" dirty="0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Fuentes de información</a:t>
            </a: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909220" y="2204228"/>
            <a:ext cx="4632044" cy="41521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Demanda eléctrica y Previsión de demanda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API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Esios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-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Sist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ema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de información de REE.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Var. target (1): 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DemReal</a:t>
            </a:r>
            <a:endParaRPr lang="es-ES" sz="14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Var.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(1):  DemPrevD1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Laboralidad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Admin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. del Gobierno de España y Comunidad de Madrid</a:t>
            </a:r>
          </a:p>
          <a:p>
            <a:pPr marL="540000"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</a:pP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(10):  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N_mes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N_dia_mes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Dia_sem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Climatología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API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OpenData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AEMET,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Climaemet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e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INE (Censo)</a:t>
            </a:r>
          </a:p>
          <a:p>
            <a:pPr marL="5400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(24):  A3_Tmax, A3_Tmin…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36" name="Marcador de contenido 2">
            <a:extLst>
              <a:ext uri="{FF2B5EF4-FFF2-40B4-BE49-F238E27FC236}">
                <a16:creationId xmlns:a16="http://schemas.microsoft.com/office/drawing/2014/main" id="{99852718-4FE0-4141-9243-1ED11C239759}"/>
              </a:ext>
            </a:extLst>
          </p:cNvPr>
          <p:cNvSpPr txBox="1">
            <a:spLocks/>
          </p:cNvSpPr>
          <p:nvPr/>
        </p:nvSpPr>
        <p:spPr>
          <a:xfrm>
            <a:off x="5840962" y="2204228"/>
            <a:ext cx="5655037" cy="40846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Actividad económica</a:t>
            </a:r>
            <a:endParaRPr lang="es-ES" sz="1400" i="1" u="sng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INE y Min. Trabajo, Fomento e Industria: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Índ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sectores Industrial y Servicios. 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Banco de España: Índices macroeconómicos.</a:t>
            </a: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540000" lvl="2">
              <a:lnSpc>
                <a:spcPct val="100000"/>
              </a:lnSpc>
              <a:spcBef>
                <a:spcPts val="0"/>
              </a:spcBef>
            </a:pPr>
            <a:r>
              <a:rPr lang="es-ES" sz="1400" dirty="0">
                <a:cs typeface="Calibri" panose="020F0502020204030204" pitchFamily="34" charset="0"/>
              </a:rPr>
              <a:t>Sector Industrial,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ES" sz="1400" dirty="0">
                <a:cs typeface="Calibri" panose="020F0502020204030204" pitchFamily="34" charset="0"/>
              </a:rPr>
              <a:t> (53):  Ind_Indust1…</a:t>
            </a:r>
          </a:p>
          <a:p>
            <a:pPr marL="540000" lvl="2">
              <a:lnSpc>
                <a:spcPct val="100000"/>
              </a:lnSpc>
              <a:spcBef>
                <a:spcPts val="0"/>
              </a:spcBef>
            </a:pPr>
            <a:endParaRPr lang="es-ES" sz="1400" dirty="0">
              <a:cs typeface="Calibri" panose="020F0502020204030204" pitchFamily="34" charset="0"/>
            </a:endParaRPr>
          </a:p>
          <a:p>
            <a:pPr marL="540000" lvl="2">
              <a:lnSpc>
                <a:spcPct val="100000"/>
              </a:lnSpc>
              <a:spcBef>
                <a:spcPts val="0"/>
              </a:spcBef>
            </a:pPr>
            <a:r>
              <a:rPr lang="es-ES" sz="1400" dirty="0">
                <a:cs typeface="Calibri" panose="020F0502020204030204" pitchFamily="34" charset="0"/>
              </a:rPr>
              <a:t>Sector Servicios,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ES" sz="1400" dirty="0">
                <a:cs typeface="Calibri" panose="020F0502020204030204" pitchFamily="34" charset="0"/>
              </a:rPr>
              <a:t>as (10):   Ind_Serv1…</a:t>
            </a:r>
          </a:p>
          <a:p>
            <a:pPr marL="540000" lvl="2">
              <a:lnSpc>
                <a:spcPct val="100000"/>
              </a:lnSpc>
              <a:spcBef>
                <a:spcPts val="0"/>
              </a:spcBef>
            </a:pPr>
            <a:endParaRPr lang="es-ES" sz="1400" dirty="0">
              <a:cs typeface="Calibri" panose="020F0502020204030204" pitchFamily="34" charset="0"/>
            </a:endParaRPr>
          </a:p>
          <a:p>
            <a:pPr marL="540000" lvl="2">
              <a:lnSpc>
                <a:spcPct val="100000"/>
              </a:lnSpc>
              <a:spcBef>
                <a:spcPts val="0"/>
              </a:spcBef>
            </a:pPr>
            <a:r>
              <a:rPr lang="es-ES" sz="1400" dirty="0">
                <a:cs typeface="Calibri" panose="020F0502020204030204" pitchFamily="34" charset="0"/>
              </a:rPr>
              <a:t>Índices mercado laboral,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ES" sz="1400" dirty="0">
                <a:cs typeface="Calibri" panose="020F0502020204030204" pitchFamily="34" charset="0"/>
              </a:rPr>
              <a:t> (4):  Ind_Empleo1…</a:t>
            </a:r>
          </a:p>
          <a:p>
            <a:pPr marL="540000" lvl="2">
              <a:lnSpc>
                <a:spcPct val="100000"/>
              </a:lnSpc>
              <a:spcBef>
                <a:spcPts val="0"/>
              </a:spcBef>
            </a:pPr>
            <a:endParaRPr lang="es-ES" sz="1400" dirty="0">
              <a:cs typeface="Calibri" panose="020F0502020204030204" pitchFamily="34" charset="0"/>
            </a:endParaRPr>
          </a:p>
          <a:p>
            <a:pPr marL="540000" lvl="2">
              <a:lnSpc>
                <a:spcPct val="100000"/>
              </a:lnSpc>
              <a:spcBef>
                <a:spcPts val="0"/>
              </a:spcBef>
            </a:pPr>
            <a:r>
              <a:rPr lang="es-ES" sz="1400" dirty="0">
                <a:cs typeface="Calibri" panose="020F0502020204030204" pitchFamily="34" charset="0"/>
              </a:rPr>
              <a:t>Sector Construcción,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ES" sz="1400" dirty="0">
                <a:cs typeface="Calibri" panose="020F0502020204030204" pitchFamily="34" charset="0"/>
              </a:rPr>
              <a:t> (1):  </a:t>
            </a:r>
            <a:r>
              <a:rPr lang="es-ES" sz="1400" dirty="0" err="1">
                <a:cs typeface="Calibri" panose="020F0502020204030204" pitchFamily="34" charset="0"/>
              </a:rPr>
              <a:t>Ind_Cemento</a:t>
            </a:r>
            <a:endParaRPr lang="es-ES" sz="1400" dirty="0">
              <a:cs typeface="Calibri" panose="020F0502020204030204" pitchFamily="34" charset="0"/>
            </a:endParaRPr>
          </a:p>
          <a:p>
            <a:pPr marL="540000" lvl="2">
              <a:lnSpc>
                <a:spcPct val="100000"/>
              </a:lnSpc>
              <a:spcBef>
                <a:spcPts val="0"/>
              </a:spcBef>
            </a:pPr>
            <a:endParaRPr lang="es-ES" sz="1400" dirty="0">
              <a:cs typeface="Calibri" panose="020F0502020204030204" pitchFamily="34" charset="0"/>
            </a:endParaRPr>
          </a:p>
          <a:p>
            <a:pPr marL="540000" lvl="2">
              <a:lnSpc>
                <a:spcPct val="100000"/>
              </a:lnSpc>
              <a:spcBef>
                <a:spcPts val="0"/>
              </a:spcBef>
            </a:pPr>
            <a:r>
              <a:rPr lang="es-ES" sz="1400" dirty="0">
                <a:cs typeface="Calibri" panose="020F0502020204030204" pitchFamily="34" charset="0"/>
              </a:rPr>
              <a:t>Índices Precios de Consumo,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ES" sz="1400" dirty="0">
                <a:cs typeface="Calibri" panose="020F0502020204030204" pitchFamily="34" charset="0"/>
              </a:rPr>
              <a:t> (14):  Ind_Precios1…</a:t>
            </a:r>
          </a:p>
          <a:p>
            <a:pPr marL="540000" lvl="2">
              <a:lnSpc>
                <a:spcPct val="100000"/>
              </a:lnSpc>
              <a:spcBef>
                <a:spcPts val="0"/>
              </a:spcBef>
            </a:pPr>
            <a:endParaRPr lang="es-ES" sz="1400" dirty="0">
              <a:cs typeface="Calibri" panose="020F0502020204030204" pitchFamily="34" charset="0"/>
            </a:endParaRPr>
          </a:p>
          <a:p>
            <a:pPr marL="540000" lvl="2">
              <a:lnSpc>
                <a:spcPct val="100000"/>
              </a:lnSpc>
              <a:spcBef>
                <a:spcPts val="0"/>
              </a:spcBef>
            </a:pPr>
            <a:r>
              <a:rPr lang="es-ES" sz="1400" dirty="0">
                <a:cs typeface="Calibri" panose="020F0502020204030204" pitchFamily="34" charset="0"/>
              </a:rPr>
              <a:t>Índices fabricación de vehículos,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ES" sz="1400" dirty="0">
                <a:cs typeface="Calibri" panose="020F0502020204030204" pitchFamily="34" charset="0"/>
              </a:rPr>
              <a:t> (2):  Ind_Fabr1…</a:t>
            </a:r>
          </a:p>
          <a:p>
            <a:pPr marL="468000"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Char char="-"/>
            </a:pP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9880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5. COMP. VARIABLES CLIMÁTICAS</a:t>
            </a:r>
            <a:endParaRPr lang="es-ES" sz="4800" b="1" dirty="0">
              <a:solidFill>
                <a:srgbClr val="E2321B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18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84472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n 20">
            <a:extLst>
              <a:ext uri="{FF2B5EF4-FFF2-40B4-BE49-F238E27FC236}">
                <a16:creationId xmlns:a16="http://schemas.microsoft.com/office/drawing/2014/main" id="{944834C5-A3DF-4DF5-AA7D-C1004717E7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556" r="44896"/>
          <a:stretch/>
        </p:blipFill>
        <p:spPr>
          <a:xfrm>
            <a:off x="7231758" y="1332292"/>
            <a:ext cx="2561374" cy="1246221"/>
          </a:xfrm>
          <a:prstGeom prst="rect">
            <a:avLst/>
          </a:prstGeom>
          <a:solidFill>
            <a:schemeClr val="bg1"/>
          </a:solidFill>
          <a:ln>
            <a:solidFill>
              <a:srgbClr val="FFCCCC"/>
            </a:solidFill>
          </a:ln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1F3775-A577-4843-B60D-1EB7DD6FB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000" y="1373229"/>
            <a:ext cx="6803350" cy="3128433"/>
          </a:xfrm>
        </p:spPr>
        <p:txBody>
          <a:bodyPr>
            <a:noAutofit/>
          </a:bodyPr>
          <a:lstStyle/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Datos nacionales abiertos de la Agencia Estatal de Meteorología (AEMET).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Def. 2 herramientas para la obtención datos:</a:t>
            </a:r>
            <a:endParaRPr lang="es-ES" sz="1400" dirty="0">
              <a:solidFill>
                <a:srgbClr val="7030A0"/>
              </a:solidFill>
              <a:cs typeface="Calibri" panose="020F0502020204030204" pitchFamily="34" charset="0"/>
            </a:endParaRP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Notebook Python - consulta directa a API de AEMET.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Notebook R - utiliza funciones predefinidas (librería CLIMAEMET).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Listado de estaciones:</a:t>
            </a:r>
          </a:p>
          <a:p>
            <a:pPr marL="742950" lvl="1" indent="-28575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291 </a:t>
            </a:r>
            <a:r>
              <a:rPr lang="es-ES" sz="14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est</a:t>
            </a: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iniciales AEMET</a:t>
            </a: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258 </a:t>
            </a:r>
            <a:r>
              <a:rPr lang="es-ES" sz="14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est</a:t>
            </a: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peninsulares (33 no peninsular)</a:t>
            </a: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240 </a:t>
            </a:r>
            <a:r>
              <a:rPr lang="es-ES" sz="14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est</a:t>
            </a: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</a:t>
            </a:r>
            <a:r>
              <a:rPr lang="es-ES" sz="1400" i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</a:t>
            </a: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on datos (18 errores de solicitud)</a:t>
            </a:r>
            <a:endParaRPr lang="es-ES" sz="1400" i="1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A63E496D-FEF3-4A28-9464-E41E7D2DC617}"/>
              </a:ext>
            </a:extLst>
          </p:cNvPr>
          <p:cNvSpPr txBox="1">
            <a:spLocks/>
          </p:cNvSpPr>
          <p:nvPr/>
        </p:nvSpPr>
        <p:spPr>
          <a:xfrm>
            <a:off x="695999" y="4979702"/>
            <a:ext cx="6236645" cy="12195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Se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cruzan ambas bases de datos para obtener una conjunta más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completa.</a:t>
            </a: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Datos de todas las estaciones de AEMET para su correcta definición: 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           Índice AEMET, altitud, </a:t>
            </a: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í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ndice INE y </a:t>
            </a: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ocalización.</a:t>
            </a:r>
            <a:endParaRPr lang="es-ES" sz="14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19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BCD42318-E819-4665-8EC5-B9E4D8555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7FFBDADB-05F1-4019-BE6C-A28D3F589503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Estudio de las posibles fuentes de datos climáticos</a:t>
            </a:r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A42C8F4D-F1E1-41DD-833B-2FE1A8613846}"/>
              </a:ext>
            </a:extLst>
          </p:cNvPr>
          <p:cNvSpPr txBox="1">
            <a:spLocks/>
          </p:cNvSpPr>
          <p:nvPr/>
        </p:nvSpPr>
        <p:spPr>
          <a:xfrm>
            <a:off x="696000" y="4508282"/>
            <a:ext cx="6680746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Análisis de estaciones y datos disponibles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98DF88C7-A9DB-438B-878C-DCA6262D90B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4" t="6445" r="41720" b="80692"/>
          <a:stretch/>
        </p:blipFill>
        <p:spPr bwMode="auto">
          <a:xfrm>
            <a:off x="7231758" y="4610273"/>
            <a:ext cx="3672000" cy="1502702"/>
          </a:xfrm>
          <a:prstGeom prst="rect">
            <a:avLst/>
          </a:prstGeom>
          <a:ln w="57150" cmpd="sng">
            <a:solidFill>
              <a:schemeClr val="bg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2E6027DF-3E8A-4814-A094-CDDA0950D2D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29596" y="2251541"/>
            <a:ext cx="1546129" cy="1781928"/>
          </a:xfrm>
          <a:prstGeom prst="snip1Rect">
            <a:avLst/>
          </a:prstGeom>
          <a:ln>
            <a:noFill/>
          </a:ln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FB68FAEF-579F-4479-9223-DA5EA8EAEA92}"/>
              </a:ext>
            </a:extLst>
          </p:cNvPr>
          <p:cNvSpPr/>
          <p:nvPr/>
        </p:nvSpPr>
        <p:spPr>
          <a:xfrm>
            <a:off x="7169368" y="4542599"/>
            <a:ext cx="3787140" cy="1621939"/>
          </a:xfrm>
          <a:prstGeom prst="rect">
            <a:avLst/>
          </a:prstGeom>
          <a:noFill/>
          <a:ln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82DDC8D4-0DC8-4039-AFF4-D69F7E5B04C7}"/>
              </a:ext>
            </a:extLst>
          </p:cNvPr>
          <p:cNvSpPr/>
          <p:nvPr/>
        </p:nvSpPr>
        <p:spPr>
          <a:xfrm>
            <a:off x="9323748" y="2249068"/>
            <a:ext cx="1554013" cy="1792372"/>
          </a:xfrm>
          <a:custGeom>
            <a:avLst/>
            <a:gdLst>
              <a:gd name="connsiteX0" fmla="*/ 18661 w 1119673"/>
              <a:gd name="connsiteY0" fmla="*/ 503853 h 1474237"/>
              <a:gd name="connsiteX1" fmla="*/ 550506 w 1119673"/>
              <a:gd name="connsiteY1" fmla="*/ 0 h 1474237"/>
              <a:gd name="connsiteX2" fmla="*/ 1073020 w 1119673"/>
              <a:gd name="connsiteY2" fmla="*/ 475861 h 1474237"/>
              <a:gd name="connsiteX3" fmla="*/ 1119673 w 1119673"/>
              <a:gd name="connsiteY3" fmla="*/ 1073020 h 1474237"/>
              <a:gd name="connsiteX4" fmla="*/ 643812 w 1119673"/>
              <a:gd name="connsiteY4" fmla="*/ 1474237 h 1474237"/>
              <a:gd name="connsiteX5" fmla="*/ 0 w 1119673"/>
              <a:gd name="connsiteY5" fmla="*/ 1110343 h 1474237"/>
              <a:gd name="connsiteX6" fmla="*/ 18661 w 1119673"/>
              <a:gd name="connsiteY6" fmla="*/ 503853 h 1474237"/>
              <a:gd name="connsiteX0" fmla="*/ 0 w 1333422"/>
              <a:gd name="connsiteY0" fmla="*/ 503853 h 1474237"/>
              <a:gd name="connsiteX1" fmla="*/ 764255 w 1333422"/>
              <a:gd name="connsiteY1" fmla="*/ 0 h 1474237"/>
              <a:gd name="connsiteX2" fmla="*/ 1286769 w 1333422"/>
              <a:gd name="connsiteY2" fmla="*/ 475861 h 1474237"/>
              <a:gd name="connsiteX3" fmla="*/ 1333422 w 1333422"/>
              <a:gd name="connsiteY3" fmla="*/ 1073020 h 1474237"/>
              <a:gd name="connsiteX4" fmla="*/ 857561 w 1333422"/>
              <a:gd name="connsiteY4" fmla="*/ 1474237 h 1474237"/>
              <a:gd name="connsiteX5" fmla="*/ 213749 w 1333422"/>
              <a:gd name="connsiteY5" fmla="*/ 1110343 h 1474237"/>
              <a:gd name="connsiteX6" fmla="*/ 0 w 1333422"/>
              <a:gd name="connsiteY6" fmla="*/ 503853 h 1474237"/>
              <a:gd name="connsiteX0" fmla="*/ 5326 w 1338748"/>
              <a:gd name="connsiteY0" fmla="*/ 503853 h 1474237"/>
              <a:gd name="connsiteX1" fmla="*/ 769581 w 1338748"/>
              <a:gd name="connsiteY1" fmla="*/ 0 h 1474237"/>
              <a:gd name="connsiteX2" fmla="*/ 1292095 w 1338748"/>
              <a:gd name="connsiteY2" fmla="*/ 475861 h 1474237"/>
              <a:gd name="connsiteX3" fmla="*/ 1338748 w 1338748"/>
              <a:gd name="connsiteY3" fmla="*/ 1073020 h 1474237"/>
              <a:gd name="connsiteX4" fmla="*/ 862887 w 1338748"/>
              <a:gd name="connsiteY4" fmla="*/ 1474237 h 1474237"/>
              <a:gd name="connsiteX5" fmla="*/ 0 w 1338748"/>
              <a:gd name="connsiteY5" fmla="*/ 1390378 h 1474237"/>
              <a:gd name="connsiteX6" fmla="*/ 5326 w 1338748"/>
              <a:gd name="connsiteY6" fmla="*/ 503853 h 1474237"/>
              <a:gd name="connsiteX0" fmla="*/ 5326 w 1338748"/>
              <a:gd name="connsiteY0" fmla="*/ 503853 h 1845712"/>
              <a:gd name="connsiteX1" fmla="*/ 769581 w 1338748"/>
              <a:gd name="connsiteY1" fmla="*/ 0 h 1845712"/>
              <a:gd name="connsiteX2" fmla="*/ 1292095 w 1338748"/>
              <a:gd name="connsiteY2" fmla="*/ 475861 h 1845712"/>
              <a:gd name="connsiteX3" fmla="*/ 1338748 w 1338748"/>
              <a:gd name="connsiteY3" fmla="*/ 1073020 h 1845712"/>
              <a:gd name="connsiteX4" fmla="*/ 782877 w 1338748"/>
              <a:gd name="connsiteY4" fmla="*/ 1845712 h 1845712"/>
              <a:gd name="connsiteX5" fmla="*/ 0 w 1338748"/>
              <a:gd name="connsiteY5" fmla="*/ 1390378 h 1845712"/>
              <a:gd name="connsiteX6" fmla="*/ 5326 w 1338748"/>
              <a:gd name="connsiteY6" fmla="*/ 503853 h 1845712"/>
              <a:gd name="connsiteX0" fmla="*/ 5326 w 1554013"/>
              <a:gd name="connsiteY0" fmla="*/ 503853 h 1845712"/>
              <a:gd name="connsiteX1" fmla="*/ 769581 w 1554013"/>
              <a:gd name="connsiteY1" fmla="*/ 0 h 1845712"/>
              <a:gd name="connsiteX2" fmla="*/ 1292095 w 1554013"/>
              <a:gd name="connsiteY2" fmla="*/ 475861 h 1845712"/>
              <a:gd name="connsiteX3" fmla="*/ 1554013 w 1554013"/>
              <a:gd name="connsiteY3" fmla="*/ 1389250 h 1845712"/>
              <a:gd name="connsiteX4" fmla="*/ 782877 w 1554013"/>
              <a:gd name="connsiteY4" fmla="*/ 1845712 h 1845712"/>
              <a:gd name="connsiteX5" fmla="*/ 0 w 1554013"/>
              <a:gd name="connsiteY5" fmla="*/ 1390378 h 1845712"/>
              <a:gd name="connsiteX6" fmla="*/ 5326 w 1554013"/>
              <a:gd name="connsiteY6" fmla="*/ 503853 h 1845712"/>
              <a:gd name="connsiteX0" fmla="*/ 5326 w 1554013"/>
              <a:gd name="connsiteY0" fmla="*/ 503853 h 1845712"/>
              <a:gd name="connsiteX1" fmla="*/ 769581 w 1554013"/>
              <a:gd name="connsiteY1" fmla="*/ 0 h 1845712"/>
              <a:gd name="connsiteX2" fmla="*/ 1553080 w 1554013"/>
              <a:gd name="connsiteY2" fmla="*/ 512056 h 1845712"/>
              <a:gd name="connsiteX3" fmla="*/ 1554013 w 1554013"/>
              <a:gd name="connsiteY3" fmla="*/ 1389250 h 1845712"/>
              <a:gd name="connsiteX4" fmla="*/ 782877 w 1554013"/>
              <a:gd name="connsiteY4" fmla="*/ 1845712 h 1845712"/>
              <a:gd name="connsiteX5" fmla="*/ 0 w 1554013"/>
              <a:gd name="connsiteY5" fmla="*/ 1390378 h 1845712"/>
              <a:gd name="connsiteX6" fmla="*/ 5326 w 1554013"/>
              <a:gd name="connsiteY6" fmla="*/ 503853 h 1845712"/>
              <a:gd name="connsiteX0" fmla="*/ 5326 w 1554013"/>
              <a:gd name="connsiteY0" fmla="*/ 450513 h 1792372"/>
              <a:gd name="connsiteX1" fmla="*/ 777201 w 1554013"/>
              <a:gd name="connsiteY1" fmla="*/ 0 h 1792372"/>
              <a:gd name="connsiteX2" fmla="*/ 1553080 w 1554013"/>
              <a:gd name="connsiteY2" fmla="*/ 458716 h 1792372"/>
              <a:gd name="connsiteX3" fmla="*/ 1554013 w 1554013"/>
              <a:gd name="connsiteY3" fmla="*/ 1335910 h 1792372"/>
              <a:gd name="connsiteX4" fmla="*/ 782877 w 1554013"/>
              <a:gd name="connsiteY4" fmla="*/ 1792372 h 1792372"/>
              <a:gd name="connsiteX5" fmla="*/ 0 w 1554013"/>
              <a:gd name="connsiteY5" fmla="*/ 1337038 h 1792372"/>
              <a:gd name="connsiteX6" fmla="*/ 5326 w 1554013"/>
              <a:gd name="connsiteY6" fmla="*/ 450513 h 1792372"/>
              <a:gd name="connsiteX0" fmla="*/ 18661 w 1554013"/>
              <a:gd name="connsiteY0" fmla="*/ 456228 h 1792372"/>
              <a:gd name="connsiteX1" fmla="*/ 777201 w 1554013"/>
              <a:gd name="connsiteY1" fmla="*/ 0 h 1792372"/>
              <a:gd name="connsiteX2" fmla="*/ 1553080 w 1554013"/>
              <a:gd name="connsiteY2" fmla="*/ 458716 h 1792372"/>
              <a:gd name="connsiteX3" fmla="*/ 1554013 w 1554013"/>
              <a:gd name="connsiteY3" fmla="*/ 1335910 h 1792372"/>
              <a:gd name="connsiteX4" fmla="*/ 782877 w 1554013"/>
              <a:gd name="connsiteY4" fmla="*/ 1792372 h 1792372"/>
              <a:gd name="connsiteX5" fmla="*/ 0 w 1554013"/>
              <a:gd name="connsiteY5" fmla="*/ 1337038 h 1792372"/>
              <a:gd name="connsiteX6" fmla="*/ 18661 w 1554013"/>
              <a:gd name="connsiteY6" fmla="*/ 456228 h 1792372"/>
              <a:gd name="connsiteX0" fmla="*/ 3421 w 1554013"/>
              <a:gd name="connsiteY0" fmla="*/ 456228 h 1792372"/>
              <a:gd name="connsiteX1" fmla="*/ 777201 w 1554013"/>
              <a:gd name="connsiteY1" fmla="*/ 0 h 1792372"/>
              <a:gd name="connsiteX2" fmla="*/ 1553080 w 1554013"/>
              <a:gd name="connsiteY2" fmla="*/ 458716 h 1792372"/>
              <a:gd name="connsiteX3" fmla="*/ 1554013 w 1554013"/>
              <a:gd name="connsiteY3" fmla="*/ 1335910 h 1792372"/>
              <a:gd name="connsiteX4" fmla="*/ 782877 w 1554013"/>
              <a:gd name="connsiteY4" fmla="*/ 1792372 h 1792372"/>
              <a:gd name="connsiteX5" fmla="*/ 0 w 1554013"/>
              <a:gd name="connsiteY5" fmla="*/ 1337038 h 1792372"/>
              <a:gd name="connsiteX6" fmla="*/ 3421 w 1554013"/>
              <a:gd name="connsiteY6" fmla="*/ 456228 h 1792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4013" h="1792372">
                <a:moveTo>
                  <a:pt x="3421" y="456228"/>
                </a:moveTo>
                <a:lnTo>
                  <a:pt x="777201" y="0"/>
                </a:lnTo>
                <a:lnTo>
                  <a:pt x="1553080" y="458716"/>
                </a:lnTo>
                <a:lnTo>
                  <a:pt x="1554013" y="1335910"/>
                </a:lnTo>
                <a:lnTo>
                  <a:pt x="782877" y="1792372"/>
                </a:lnTo>
                <a:lnTo>
                  <a:pt x="0" y="1337038"/>
                </a:lnTo>
                <a:cubicBezTo>
                  <a:pt x="1775" y="1041530"/>
                  <a:pt x="1646" y="751736"/>
                  <a:pt x="3421" y="456228"/>
                </a:cubicBezTo>
                <a:close/>
              </a:path>
            </a:pathLst>
          </a:custGeom>
          <a:noFill/>
          <a:ln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5474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1F3775-A577-4843-B60D-1EB7DD6FB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000" y="1882066"/>
            <a:ext cx="4995673" cy="4474284"/>
          </a:xfrm>
        </p:spPr>
        <p:txBody>
          <a:bodyPr>
            <a:noAutofit/>
          </a:bodyPr>
          <a:lstStyle/>
          <a:p>
            <a:pPr marL="342900" lvl="0" indent="-342900" algn="just">
              <a:lnSpc>
                <a:spcPct val="107000"/>
              </a:lnSpc>
              <a:spcBef>
                <a:spcPts val="200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s-ES" sz="1800" b="1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Introducción al proyecto</a:t>
            </a:r>
          </a:p>
          <a:p>
            <a:pPr marL="342900" lvl="0" indent="-342900" algn="just">
              <a:lnSpc>
                <a:spcPct val="107000"/>
              </a:lnSpc>
              <a:spcBef>
                <a:spcPts val="200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s-ES" sz="1800" b="1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Estado del arte</a:t>
            </a:r>
            <a:endParaRPr lang="es-ES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1800"/>
              </a:spcBef>
              <a:buFont typeface="+mj-lt"/>
              <a:buAutoNum type="arabicPeriod"/>
            </a:pPr>
            <a:r>
              <a:rPr lang="es-ES" sz="1800" b="1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Estudio previo del problema:</a:t>
            </a:r>
          </a:p>
          <a:p>
            <a:pPr marL="645750" indent="-285750" algn="just">
              <a:lnSpc>
                <a:spcPct val="107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s-ES" sz="18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Def</a:t>
            </a:r>
            <a:r>
              <a:rPr lang="es-ES" sz="1800" dirty="0">
                <a:ea typeface="Times New Roman" panose="02020603050405020304" pitchFamily="18" charset="0"/>
                <a:cs typeface="Calibri" panose="020F0502020204030204" pitchFamily="34" charset="0"/>
              </a:rPr>
              <a:t>inición</a:t>
            </a:r>
            <a:r>
              <a:rPr lang="es-ES" sz="18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modelos</a:t>
            </a:r>
          </a:p>
          <a:p>
            <a:pPr marL="645750" indent="-285750" algn="just">
              <a:lnSpc>
                <a:spcPct val="107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1800" dirty="0">
                <a:cs typeface="Calibri" panose="020F0502020204030204" pitchFamily="34" charset="0"/>
              </a:rPr>
              <a:t>Definición métricas</a:t>
            </a:r>
            <a:endParaRPr lang="es-ES" sz="18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2000"/>
              </a:spcBef>
              <a:spcAft>
                <a:spcPts val="800"/>
              </a:spcAft>
              <a:buFont typeface="+mj-lt"/>
              <a:buAutoNum type="arabicPeriod" startAt="4"/>
            </a:pPr>
            <a:r>
              <a:rPr lang="es-ES" sz="1800" b="1" dirty="0">
                <a:cs typeface="Calibri" panose="020F0502020204030204" pitchFamily="34" charset="0"/>
              </a:rPr>
              <a:t>Análisis exploratorio de los datos</a:t>
            </a:r>
          </a:p>
          <a:p>
            <a:pPr marL="342900" lvl="0" indent="-342900" algn="just">
              <a:lnSpc>
                <a:spcPct val="107000"/>
              </a:lnSpc>
              <a:spcBef>
                <a:spcPts val="2000"/>
              </a:spcBef>
              <a:spcAft>
                <a:spcPts val="800"/>
              </a:spcAft>
              <a:buFont typeface="+mj-lt"/>
              <a:buAutoNum type="arabicPeriod" startAt="4"/>
            </a:pPr>
            <a:r>
              <a:rPr lang="es-ES" sz="1800" b="1" dirty="0">
                <a:cs typeface="Calibri" panose="020F0502020204030204" pitchFamily="34" charset="0"/>
              </a:rPr>
              <a:t>Comp. variables climáticas del modelo</a:t>
            </a:r>
          </a:p>
          <a:p>
            <a:pPr marL="342900" lvl="0" indent="-342900" algn="just">
              <a:lnSpc>
                <a:spcPct val="107000"/>
              </a:lnSpc>
              <a:spcBef>
                <a:spcPts val="2000"/>
              </a:spcBef>
              <a:spcAft>
                <a:spcPts val="800"/>
              </a:spcAft>
              <a:buFont typeface="+mj-lt"/>
              <a:buAutoNum type="arabicPeriod" startAt="4"/>
            </a:pPr>
            <a:r>
              <a:rPr lang="es-ES" sz="1800" b="1" dirty="0">
                <a:cs typeface="Calibri" panose="020F0502020204030204" pitchFamily="34" charset="0"/>
              </a:rPr>
              <a:t>Preparación y limpieza de los datos</a:t>
            </a:r>
          </a:p>
        </p:txBody>
      </p:sp>
      <p:pic>
        <p:nvPicPr>
          <p:cNvPr id="3075" name="Imagen 50">
            <a:extLst>
              <a:ext uri="{FF2B5EF4-FFF2-40B4-BE49-F238E27FC236}">
                <a16:creationId xmlns:a16="http://schemas.microsoft.com/office/drawing/2014/main" id="{9BE00276-36CB-4D02-8F86-E4B74EE11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A63E496D-FEF3-4A28-9464-E41E7D2DC617}"/>
              </a:ext>
            </a:extLst>
          </p:cNvPr>
          <p:cNvSpPr txBox="1">
            <a:spLocks/>
          </p:cNvSpPr>
          <p:nvPr/>
        </p:nvSpPr>
        <p:spPr>
          <a:xfrm>
            <a:off x="5868955" y="1882064"/>
            <a:ext cx="5627045" cy="44742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Font typeface="+mj-lt"/>
              <a:buAutoNum type="arabicPeriod" startAt="7"/>
            </a:pPr>
            <a:r>
              <a:rPr lang="en-GB" sz="1800" b="1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Modelos Machine Learning - “ML”:</a:t>
            </a:r>
          </a:p>
          <a:p>
            <a:pPr marL="645750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sz="1800" dirty="0">
                <a:cs typeface="Calibri" panose="020F0502020204030204" pitchFamily="34" charset="0"/>
              </a:rPr>
              <a:t>Random Forest, Gradient Boosting y </a:t>
            </a:r>
            <a:r>
              <a:rPr lang="en-GB" sz="1800" dirty="0" err="1">
                <a:cs typeface="Calibri" panose="020F0502020204030204" pitchFamily="34" charset="0"/>
              </a:rPr>
              <a:t>XGBoost</a:t>
            </a:r>
            <a:endParaRPr lang="es-ES" sz="1800" dirty="0"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Font typeface="+mj-lt"/>
              <a:buAutoNum type="arabicPeriod" startAt="8"/>
            </a:pPr>
            <a:r>
              <a:rPr lang="en-GB" sz="1800" b="1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Modelos Redes </a:t>
            </a:r>
            <a:r>
              <a:rPr lang="en-GB" sz="1800" b="1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Neuronales</a:t>
            </a:r>
            <a:r>
              <a:rPr lang="en-GB" sz="1800" b="1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- “RRNN”</a:t>
            </a:r>
            <a:r>
              <a:rPr lang="en-GB" sz="1800" b="1" dirty="0">
                <a:ea typeface="Times New Roman" panose="02020603050405020304" pitchFamily="18" charset="0"/>
                <a:cs typeface="Calibri" panose="020F0502020204030204" pitchFamily="34" charset="0"/>
              </a:rPr>
              <a:t>:</a:t>
            </a:r>
            <a:endParaRPr lang="en-GB" sz="1800" b="1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645750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sz="1800" dirty="0" err="1">
                <a:cs typeface="Calibri" panose="020F0502020204030204" pitchFamily="34" charset="0"/>
              </a:rPr>
              <a:t>MultiLayer</a:t>
            </a:r>
            <a:r>
              <a:rPr lang="en-GB" sz="1800" dirty="0">
                <a:cs typeface="Calibri" panose="020F0502020204030204" pitchFamily="34" charset="0"/>
              </a:rPr>
              <a:t> Perceptron y Long Short-Term Memory</a:t>
            </a:r>
            <a:endParaRPr lang="es-ES" sz="1800" dirty="0"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1800"/>
              </a:spcBef>
              <a:spcAft>
                <a:spcPts val="800"/>
              </a:spcAft>
              <a:buFont typeface="+mj-lt"/>
              <a:buAutoNum type="arabicPeriod" startAt="9"/>
            </a:pPr>
            <a:r>
              <a:rPr lang="es-ES" sz="1800" b="1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Resultados: </a:t>
            </a:r>
            <a:r>
              <a:rPr lang="es-ES" sz="18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Modelos desarrollados y Modelo REE</a:t>
            </a:r>
            <a:endParaRPr lang="es-ES" sz="18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1800"/>
              </a:spcBef>
              <a:spcAft>
                <a:spcPts val="800"/>
              </a:spcAft>
              <a:buFont typeface="+mj-lt"/>
              <a:buAutoNum type="arabicPeriod" startAt="9"/>
            </a:pPr>
            <a:r>
              <a:rPr lang="es-ES" sz="1800" b="1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Visualización: </a:t>
            </a:r>
            <a:r>
              <a:rPr lang="es-ES" sz="18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Modelos desarrollados y Modelo REE</a:t>
            </a:r>
            <a:endParaRPr lang="es-ES" sz="18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1800"/>
              </a:spcBef>
              <a:spcAft>
                <a:spcPts val="800"/>
              </a:spcAft>
              <a:buFont typeface="+mj-lt"/>
              <a:buAutoNum type="arabicPeriod" startAt="9"/>
            </a:pPr>
            <a:r>
              <a:rPr lang="en-GB" sz="1800" b="1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Conclusiones</a:t>
            </a:r>
            <a:endParaRPr lang="es-ES" sz="1800" b="1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1800"/>
              </a:spcBef>
              <a:spcAft>
                <a:spcPts val="800"/>
              </a:spcAft>
              <a:buFont typeface="+mj-lt"/>
              <a:buAutoNum type="arabicPeriod" startAt="9"/>
            </a:pPr>
            <a:r>
              <a:rPr lang="es-ES" sz="1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futuro</a:t>
            </a:r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696000" y="1018652"/>
            <a:ext cx="5400000" cy="5756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ESTRUCTURA DEL PROYECTO</a:t>
            </a:r>
            <a:endParaRPr lang="es-ES" b="1" dirty="0">
              <a:solidFill>
                <a:srgbClr val="E2321B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96757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20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BCD42318-E819-4665-8EC5-B9E4D8555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7FFBDADB-05F1-4019-BE6C-A28D3F589503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5308876" cy="4274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Selección final de estaciones</a:t>
            </a:r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9C96B3DB-331C-4EBA-AF7C-5D7B8A21DE71}"/>
              </a:ext>
            </a:extLst>
          </p:cNvPr>
          <p:cNvSpPr txBox="1">
            <a:spLocks/>
          </p:cNvSpPr>
          <p:nvPr/>
        </p:nvSpPr>
        <p:spPr>
          <a:xfrm>
            <a:off x="688466" y="3147420"/>
            <a:ext cx="6533558" cy="4274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Geolocalización: estaciones y municipios</a:t>
            </a: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BF9B578A-6F00-446B-BF81-22BD67321A66}"/>
              </a:ext>
            </a:extLst>
          </p:cNvPr>
          <p:cNvSpPr txBox="1">
            <a:spLocks/>
          </p:cNvSpPr>
          <p:nvPr/>
        </p:nvSpPr>
        <p:spPr>
          <a:xfrm>
            <a:off x="711066" y="4724238"/>
            <a:ext cx="4553009" cy="3922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Asignación de población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267C779E-B578-442F-B8AA-9F203A2A66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1" t="5782" r="3220" b="75730"/>
          <a:stretch/>
        </p:blipFill>
        <p:spPr bwMode="auto">
          <a:xfrm>
            <a:off x="6777779" y="1282955"/>
            <a:ext cx="4718221" cy="1558281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C5E88B96-C968-4EC7-BB17-D29622042EB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8" t="5410" r="32366" b="70429"/>
          <a:stretch/>
        </p:blipFill>
        <p:spPr bwMode="auto">
          <a:xfrm>
            <a:off x="8239054" y="3097753"/>
            <a:ext cx="2217760" cy="1260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1" name="Marcador de contenido 2">
            <a:extLst>
              <a:ext uri="{FF2B5EF4-FFF2-40B4-BE49-F238E27FC236}">
                <a16:creationId xmlns:a16="http://schemas.microsoft.com/office/drawing/2014/main" id="{6CECAE1D-A033-422B-9106-E757FA3EEA51}"/>
              </a:ext>
            </a:extLst>
          </p:cNvPr>
          <p:cNvSpPr txBox="1">
            <a:spLocks/>
          </p:cNvSpPr>
          <p:nvPr/>
        </p:nvSpPr>
        <p:spPr>
          <a:xfrm>
            <a:off x="703533" y="5195658"/>
            <a:ext cx="5316410" cy="9555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U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tilizando herramientas de geolocalización, se asigna la población de los municipios peninsulares a cada estación.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Estaciones AEMET con población asignada: 143.</a:t>
            </a:r>
          </a:p>
        </p:txBody>
      </p:sp>
      <p:sp>
        <p:nvSpPr>
          <p:cNvPr id="22" name="Marcador de contenido 2">
            <a:extLst>
              <a:ext uri="{FF2B5EF4-FFF2-40B4-BE49-F238E27FC236}">
                <a16:creationId xmlns:a16="http://schemas.microsoft.com/office/drawing/2014/main" id="{657C1575-86C9-45CA-8BC6-A7286D417BD2}"/>
              </a:ext>
            </a:extLst>
          </p:cNvPr>
          <p:cNvSpPr txBox="1">
            <a:spLocks/>
          </p:cNvSpPr>
          <p:nvPr/>
        </p:nvSpPr>
        <p:spPr>
          <a:xfrm>
            <a:off x="680934" y="3625824"/>
            <a:ext cx="7073774" cy="9183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Utilizando h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erramientas de geolocalización, se revisa la distribución de las estaciones.</a:t>
            </a: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Se cubre de forma homogénea todo el territorio peninsular, composición representativa.</a:t>
            </a:r>
          </a:p>
        </p:txBody>
      </p:sp>
      <p:sp>
        <p:nvSpPr>
          <p:cNvPr id="23" name="Marcador de contenido 2">
            <a:extLst>
              <a:ext uri="{FF2B5EF4-FFF2-40B4-BE49-F238E27FC236}">
                <a16:creationId xmlns:a16="http://schemas.microsoft.com/office/drawing/2014/main" id="{63C368AC-E9AE-484E-881A-36E4D410B79D}"/>
              </a:ext>
            </a:extLst>
          </p:cNvPr>
          <p:cNvSpPr txBox="1">
            <a:spLocks/>
          </p:cNvSpPr>
          <p:nvPr/>
        </p:nvSpPr>
        <p:spPr>
          <a:xfrm>
            <a:off x="688466" y="1318585"/>
            <a:ext cx="6177655" cy="14784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Análisis 240 estaciones con datos: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“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missing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values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”,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obs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. y periodo de datos.</a:t>
            </a: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S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elección de 149 estaciones a utilizar para el modelo: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1er filtrado  -  Datos a día de hoy.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2ndo filtrado  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-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 Datos desde el día inicial.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3er filtrado  -  % de "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missing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values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" menor al 5%.</a:t>
            </a:r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ECA6E1A4-38C5-4237-A8A7-A425FE4C1DF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0" t="3019" r="12435" b="84990"/>
          <a:stretch/>
        </p:blipFill>
        <p:spPr bwMode="auto">
          <a:xfrm>
            <a:off x="6408071" y="4724238"/>
            <a:ext cx="5025152" cy="1440000"/>
          </a:xfrm>
          <a:prstGeom prst="rect">
            <a:avLst/>
          </a:prstGeom>
          <a:ln w="57150">
            <a:solidFill>
              <a:schemeClr val="bg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7F4CC1AC-3ECC-4537-95ED-067408A8C35B}"/>
              </a:ext>
            </a:extLst>
          </p:cNvPr>
          <p:cNvSpPr/>
          <p:nvPr/>
        </p:nvSpPr>
        <p:spPr>
          <a:xfrm>
            <a:off x="6350682" y="4663937"/>
            <a:ext cx="5137785" cy="1558290"/>
          </a:xfrm>
          <a:prstGeom prst="rect">
            <a:avLst/>
          </a:prstGeom>
          <a:noFill/>
          <a:ln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43564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>
            <a:extLst>
              <a:ext uri="{FF2B5EF4-FFF2-40B4-BE49-F238E27FC236}">
                <a16:creationId xmlns:a16="http://schemas.microsoft.com/office/drawing/2014/main" id="{F386C470-B9CD-455A-9C72-FE7B4B77CEA3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" t="6039" r="3305" b="73392"/>
          <a:stretch/>
        </p:blipFill>
        <p:spPr bwMode="auto">
          <a:xfrm>
            <a:off x="6506804" y="1111775"/>
            <a:ext cx="4989195" cy="1833877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90F0A63D-2FD8-424D-AD87-FBFE4722BC49}"/>
              </a:ext>
            </a:extLst>
          </p:cNvPr>
          <p:cNvPicPr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1" t="6143" r="2579" b="76752"/>
          <a:stretch/>
        </p:blipFill>
        <p:spPr bwMode="auto">
          <a:xfrm>
            <a:off x="6506805" y="4594015"/>
            <a:ext cx="4989194" cy="1651635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1F3775-A577-4843-B60D-1EB7DD6FB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001" y="1373230"/>
            <a:ext cx="5476200" cy="1024530"/>
          </a:xfrm>
        </p:spPr>
        <p:txBody>
          <a:bodyPr>
            <a:noAutofit/>
          </a:bodyPr>
          <a:lstStyle/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Datos no presentan “</a:t>
            </a:r>
            <a:r>
              <a:rPr lang="es-ES" sz="1400" dirty="0" err="1">
                <a:cs typeface="Calibri" panose="020F0502020204030204" pitchFamily="34" charset="0"/>
              </a:rPr>
              <a:t>outliers</a:t>
            </a:r>
            <a:r>
              <a:rPr lang="es-ES" sz="1400" dirty="0">
                <a:cs typeface="Calibri" panose="020F0502020204030204" pitchFamily="34" charset="0"/>
              </a:rPr>
              <a:t>” pero si “</a:t>
            </a:r>
            <a:r>
              <a:rPr lang="es-ES" sz="1400" dirty="0" err="1">
                <a:cs typeface="Calibri" panose="020F0502020204030204" pitchFamily="34" charset="0"/>
              </a:rPr>
              <a:t>missing</a:t>
            </a:r>
            <a:r>
              <a:rPr lang="es-ES" sz="1400" dirty="0">
                <a:cs typeface="Calibri" panose="020F0502020204030204" pitchFamily="34" charset="0"/>
              </a:rPr>
              <a:t> </a:t>
            </a:r>
            <a:r>
              <a:rPr lang="es-ES" sz="1400" dirty="0" err="1">
                <a:cs typeface="Calibri" panose="020F0502020204030204" pitchFamily="34" charset="0"/>
              </a:rPr>
              <a:t>values</a:t>
            </a:r>
            <a:r>
              <a:rPr lang="es-ES" sz="1400" dirty="0">
                <a:cs typeface="Calibri" panose="020F0502020204030204" pitchFamily="34" charset="0"/>
              </a:rPr>
              <a:t>”. 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Previa preparación de los datos, se utiliza el algoritmo “MICE” 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         (M</a:t>
            </a:r>
            <a:r>
              <a:rPr lang="en-US" sz="1400" dirty="0" err="1">
                <a:cs typeface="Calibri" panose="020F0502020204030204" pitchFamily="34" charset="0"/>
              </a:rPr>
              <a:t>ultivariate</a:t>
            </a:r>
            <a:r>
              <a:rPr lang="en-US" sz="1400" dirty="0">
                <a:cs typeface="Calibri" panose="020F0502020204030204" pitchFamily="34" charset="0"/>
              </a:rPr>
              <a:t> Imputation by Chained Equations) </a:t>
            </a:r>
            <a:r>
              <a:rPr lang="es-ES" sz="1400" dirty="0">
                <a:cs typeface="Calibri" panose="020F0502020204030204" pitchFamily="34" charset="0"/>
              </a:rPr>
              <a:t>para la imputación.</a:t>
            </a:r>
          </a:p>
        </p:txBody>
      </p:sp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21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BCD42318-E819-4665-8EC5-B9E4D8555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9C96B3DB-331C-4EBA-AF7C-5D7B8A21DE71}"/>
              </a:ext>
            </a:extLst>
          </p:cNvPr>
          <p:cNvSpPr txBox="1">
            <a:spLocks/>
          </p:cNvSpPr>
          <p:nvPr/>
        </p:nvSpPr>
        <p:spPr>
          <a:xfrm>
            <a:off x="5882779" y="901809"/>
            <a:ext cx="3684991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endParaRPr lang="es-ES" sz="2000" b="1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75C2EB98-B7B3-414E-B60B-2C7650ED48EA}"/>
              </a:ext>
            </a:extLst>
          </p:cNvPr>
          <p:cNvSpPr txBox="1">
            <a:spLocks/>
          </p:cNvSpPr>
          <p:nvPr/>
        </p:nvSpPr>
        <p:spPr>
          <a:xfrm>
            <a:off x="695999" y="3232090"/>
            <a:ext cx="10800000" cy="12241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r>
              <a:rPr lang="es-ES" sz="1400" dirty="0" err="1">
                <a:cs typeface="Calibri" panose="020F0502020204030204" pitchFamily="34" charset="0"/>
              </a:rPr>
              <a:t>Tª</a:t>
            </a:r>
            <a:r>
              <a:rPr lang="es-ES" sz="1400" dirty="0">
                <a:cs typeface="Calibri" panose="020F0502020204030204" pitchFamily="34" charset="0"/>
              </a:rPr>
              <a:t> máximas y mínimas diarias de 143 estaciones de AEMET (completas).</a:t>
            </a:r>
            <a:endParaRPr lang="es-ES" sz="1400" dirty="0">
              <a:solidFill>
                <a:srgbClr val="FF0000"/>
              </a:solidFill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Se asigna a cada estación su correspondiente zona climática de acuerdo al DBHE-CTE.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Influencia de la población: se utilizan datos poblacionales para ponderar los valores de Tª.</a:t>
            </a:r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83D104E5-C07F-4D62-A45A-4C4BABEEA545}"/>
              </a:ext>
            </a:extLst>
          </p:cNvPr>
          <p:cNvSpPr txBox="1">
            <a:spLocks/>
          </p:cNvSpPr>
          <p:nvPr/>
        </p:nvSpPr>
        <p:spPr>
          <a:xfrm>
            <a:off x="696000" y="2684198"/>
            <a:ext cx="5186779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Def. temperaturas por estación y zonas climáticas</a:t>
            </a:r>
          </a:p>
        </p:txBody>
      </p:sp>
      <p:sp>
        <p:nvSpPr>
          <p:cNvPr id="18" name="Marcador de contenido 2">
            <a:extLst>
              <a:ext uri="{FF2B5EF4-FFF2-40B4-BE49-F238E27FC236}">
                <a16:creationId xmlns:a16="http://schemas.microsoft.com/office/drawing/2014/main" id="{C5E7A9B7-D40F-4AAC-B1CD-A95B4F1E23D9}"/>
              </a:ext>
            </a:extLst>
          </p:cNvPr>
          <p:cNvSpPr txBox="1">
            <a:spLocks/>
          </p:cNvSpPr>
          <p:nvPr/>
        </p:nvSpPr>
        <p:spPr>
          <a:xfrm>
            <a:off x="696000" y="5209172"/>
            <a:ext cx="5308875" cy="9886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 err="1">
                <a:cs typeface="Calibri" panose="020F0502020204030204" pitchFamily="34" charset="0"/>
              </a:rPr>
              <a:t>Tª</a:t>
            </a:r>
            <a:r>
              <a:rPr lang="es-ES" sz="1400" dirty="0">
                <a:cs typeface="Calibri" panose="020F0502020204030204" pitchFamily="34" charset="0"/>
              </a:rPr>
              <a:t> medias máxima y mínima para cada zona climática y para cada fecha del </a:t>
            </a:r>
            <a:r>
              <a:rPr lang="es-ES" sz="1400" dirty="0" err="1">
                <a:cs typeface="Calibri" panose="020F0502020204030204" pitchFamily="34" charset="0"/>
              </a:rPr>
              <a:t>dataset</a:t>
            </a:r>
            <a:r>
              <a:rPr lang="es-ES" sz="1400" dirty="0">
                <a:cs typeface="Calibri" panose="020F0502020204030204" pitchFamily="34" charset="0"/>
              </a:rPr>
              <a:t> (2922 observaciones). 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24 variables climáticas empleadas en los modelos a desarrollar.</a:t>
            </a:r>
          </a:p>
        </p:txBody>
      </p:sp>
      <p:sp>
        <p:nvSpPr>
          <p:cNvPr id="19" name="Marcador de contenido 2">
            <a:extLst>
              <a:ext uri="{FF2B5EF4-FFF2-40B4-BE49-F238E27FC236}">
                <a16:creationId xmlns:a16="http://schemas.microsoft.com/office/drawing/2014/main" id="{3968B1E6-E6BC-4465-9258-295F4CE6F980}"/>
              </a:ext>
            </a:extLst>
          </p:cNvPr>
          <p:cNvSpPr txBox="1">
            <a:spLocks/>
          </p:cNvSpPr>
          <p:nvPr/>
        </p:nvSpPr>
        <p:spPr>
          <a:xfrm>
            <a:off x="695999" y="4702574"/>
            <a:ext cx="5400000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Comp. variables climáticas del modelo</a:t>
            </a:r>
          </a:p>
        </p:txBody>
      </p:sp>
      <p:sp>
        <p:nvSpPr>
          <p:cNvPr id="23" name="Marcador de contenido 2">
            <a:extLst>
              <a:ext uri="{FF2B5EF4-FFF2-40B4-BE49-F238E27FC236}">
                <a16:creationId xmlns:a16="http://schemas.microsoft.com/office/drawing/2014/main" id="{4931E86D-5332-4E94-80EE-9D406C080EF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5308876" cy="4274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Análisis de datos (143 estaciones seleccionadas)</a:t>
            </a:r>
          </a:p>
        </p:txBody>
      </p:sp>
    </p:spTree>
    <p:extLst>
      <p:ext uri="{BB962C8B-B14F-4D97-AF65-F5344CB8AC3E}">
        <p14:creationId xmlns:p14="http://schemas.microsoft.com/office/powerpoint/2010/main" val="212255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22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BCD42318-E819-4665-8EC5-B9E4D8555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013C2464-4D1F-49D1-BE57-80B986F03E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8" t="-651" r="-428" b="-568"/>
          <a:stretch/>
        </p:blipFill>
        <p:spPr>
          <a:xfrm>
            <a:off x="5506680" y="901808"/>
            <a:ext cx="5989320" cy="5430519"/>
          </a:xfrm>
          <a:prstGeom prst="rect">
            <a:avLst/>
          </a:prstGeom>
          <a:solidFill>
            <a:schemeClr val="bg1"/>
          </a:solidFill>
          <a:ln>
            <a:solidFill>
              <a:srgbClr val="FFCCCC"/>
            </a:solidFill>
          </a:ln>
        </p:spPr>
      </p:pic>
      <p:sp>
        <p:nvSpPr>
          <p:cNvPr id="18" name="Marcador de contenido 2">
            <a:extLst>
              <a:ext uri="{FF2B5EF4-FFF2-40B4-BE49-F238E27FC236}">
                <a16:creationId xmlns:a16="http://schemas.microsoft.com/office/drawing/2014/main" id="{81918F16-BD7E-44AF-8889-F3259F1A6158}"/>
              </a:ext>
            </a:extLst>
          </p:cNvPr>
          <p:cNvSpPr txBox="1">
            <a:spLocks/>
          </p:cNvSpPr>
          <p:nvPr/>
        </p:nvSpPr>
        <p:spPr>
          <a:xfrm>
            <a:off x="696000" y="1936984"/>
            <a:ext cx="4738847" cy="2984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291 </a:t>
            </a:r>
            <a:r>
              <a:rPr lang="es-ES" sz="14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est</a:t>
            </a: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iniciales AEMET</a:t>
            </a: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258 </a:t>
            </a:r>
            <a:r>
              <a:rPr lang="es-ES" sz="14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est</a:t>
            </a: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peninsulares (33 no peninsular)</a:t>
            </a: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240 </a:t>
            </a:r>
            <a:r>
              <a:rPr lang="es-ES" sz="14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est</a:t>
            </a: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</a:t>
            </a:r>
            <a:r>
              <a:rPr lang="es-ES" sz="1400" i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</a:t>
            </a: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on datos (18 errores de solicitud de datos)</a:t>
            </a:r>
            <a:endParaRPr lang="es-ES" sz="1400" i="1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149 </a:t>
            </a:r>
            <a:r>
              <a:rPr lang="es-ES" sz="14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est</a:t>
            </a: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con datos suficientes (91 con datos incompletos)</a:t>
            </a: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143 </a:t>
            </a:r>
            <a:r>
              <a:rPr lang="es-ES" sz="14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est</a:t>
            </a:r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con población asignada (6 sin población asignada)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1800"/>
              </a:spcAft>
              <a:buNone/>
            </a:pPr>
            <a:endParaRPr lang="es-ES" sz="1800" b="1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Marcador de contenido 2">
            <a:extLst>
              <a:ext uri="{FF2B5EF4-FFF2-40B4-BE49-F238E27FC236}">
                <a16:creationId xmlns:a16="http://schemas.microsoft.com/office/drawing/2014/main" id="{84BF71D5-460A-4ADA-8F32-A85CD5FFF754}"/>
              </a:ext>
            </a:extLst>
          </p:cNvPr>
          <p:cNvSpPr txBox="1">
            <a:spLocks/>
          </p:cNvSpPr>
          <p:nvPr/>
        </p:nvSpPr>
        <p:spPr>
          <a:xfrm>
            <a:off x="696000" y="901808"/>
            <a:ext cx="4348440" cy="820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Listado de estaciones AEMET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(proceso completo de selección)</a:t>
            </a:r>
          </a:p>
        </p:txBody>
      </p:sp>
    </p:spTree>
    <p:extLst>
      <p:ext uri="{BB962C8B-B14F-4D97-AF65-F5344CB8AC3E}">
        <p14:creationId xmlns:p14="http://schemas.microsoft.com/office/powerpoint/2010/main" val="41242652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6. PREP. Y LIMPIEZA DE LOS DATOS</a:t>
            </a:r>
            <a:endParaRPr lang="es-ES" sz="4800" b="1" dirty="0">
              <a:solidFill>
                <a:srgbClr val="E2321B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23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2410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24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A9DE5F21-06CE-4811-A925-FD934D02D2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FB4137-FBCD-48EA-B464-E5611A6ADF3E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4725086" cy="3658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Carga y </a:t>
            </a: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comp.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 del </a:t>
            </a: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 completo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BBDA833-5F88-4A5B-8DFE-28A6D92C3121}"/>
              </a:ext>
            </a:extLst>
          </p:cNvPr>
          <p:cNvSpPr txBox="1">
            <a:spLocks/>
          </p:cNvSpPr>
          <p:nvPr/>
        </p:nvSpPr>
        <p:spPr>
          <a:xfrm>
            <a:off x="695999" y="1373228"/>
            <a:ext cx="3996651" cy="5080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Inicialmente: 1 </a:t>
            </a:r>
            <a:r>
              <a:rPr lang="es-ES" sz="1400" dirty="0" err="1">
                <a:cs typeface="Calibri" panose="020F0502020204030204" pitchFamily="34" charset="0"/>
              </a:rPr>
              <a:t>var</a:t>
            </a:r>
            <a:r>
              <a:rPr lang="es-ES" sz="1400" dirty="0">
                <a:cs typeface="Calibri" panose="020F0502020204030204" pitchFamily="34" charset="0"/>
              </a:rPr>
              <a:t>. target y 119 </a:t>
            </a:r>
            <a:r>
              <a:rPr lang="es-ES" sz="1400" dirty="0" err="1">
                <a:cs typeface="Calibri" panose="020F0502020204030204" pitchFamily="34" charset="0"/>
              </a:rPr>
              <a:t>vars</a:t>
            </a:r>
            <a:r>
              <a:rPr lang="es-ES" sz="1400" dirty="0">
                <a:cs typeface="Calibri" panose="020F0502020204030204" pitchFamily="34" charset="0"/>
              </a:rPr>
              <a:t>. explicativas.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Serie temporal de la variable “Demanda prevista D+1” del modelo de predicción de REE.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 err="1">
                <a:cs typeface="Calibri" panose="020F0502020204030204" pitchFamily="34" charset="0"/>
              </a:rPr>
              <a:t>Vars</a:t>
            </a:r>
            <a:r>
              <a:rPr lang="es-ES" sz="1400" dirty="0">
                <a:cs typeface="Calibri" panose="020F0502020204030204" pitchFamily="34" charset="0"/>
              </a:rPr>
              <a:t>. explicativas clasificadas en tres grupos:</a:t>
            </a:r>
          </a:p>
          <a:p>
            <a:pPr marL="28800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Laboralidad (10)</a:t>
            </a:r>
          </a:p>
          <a:p>
            <a:pPr marL="28800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Climatología (24)</a:t>
            </a:r>
          </a:p>
          <a:p>
            <a:pPr marL="28800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Actividad económica (84) </a:t>
            </a:r>
          </a:p>
          <a:p>
            <a:pPr marL="7200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Sector Industrial (53)</a:t>
            </a:r>
          </a:p>
          <a:p>
            <a:pPr marL="7200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Sector Servicios (10)</a:t>
            </a:r>
          </a:p>
          <a:p>
            <a:pPr marL="7200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Índices del mercado laboral (4)</a:t>
            </a:r>
          </a:p>
          <a:p>
            <a:pPr marL="7200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Sector de la construcción (1)</a:t>
            </a:r>
          </a:p>
          <a:p>
            <a:pPr marL="7200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Índices de Precios de Consumo (14)</a:t>
            </a:r>
          </a:p>
          <a:p>
            <a:pPr marL="7200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Índices de fabricación de vehículos (2).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71C71355-75F1-48D8-B461-2F486B5A7A0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0" t="5896" r="2403" b="73013"/>
          <a:stretch/>
        </p:blipFill>
        <p:spPr bwMode="auto">
          <a:xfrm>
            <a:off x="5415378" y="4265809"/>
            <a:ext cx="6080622" cy="1908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17EE88BD-CBFF-4990-91E0-43F2930B1404}"/>
              </a:ext>
            </a:extLst>
          </p:cNvPr>
          <p:cNvSpPr txBox="1">
            <a:spLocks/>
          </p:cNvSpPr>
          <p:nvPr/>
        </p:nvSpPr>
        <p:spPr>
          <a:xfrm>
            <a:off x="5617260" y="1373229"/>
            <a:ext cx="5878740" cy="28925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Publicados mensualmente y sin posibilidad de obtenerlos a futuro.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Se comprueban las correlaciones cruzadas con la variable target.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Al desfasar los índices: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Algunos reducen su correlación con la demanda eléctrica.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Muchos mantienen valores considerables o incluso la aumentan.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Se consideran buenas variables explicativas.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Se desfasan todos los índices 1 mes para su empleo en el modelo.</a:t>
            </a: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6B48E836-4495-483D-83A6-C3A930A2124C}"/>
              </a:ext>
            </a:extLst>
          </p:cNvPr>
          <p:cNvSpPr txBox="1">
            <a:spLocks/>
          </p:cNvSpPr>
          <p:nvPr/>
        </p:nvSpPr>
        <p:spPr>
          <a:xfrm>
            <a:off x="5617260" y="901809"/>
            <a:ext cx="4725086" cy="3658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Análisis de los Índices de actividad económica</a:t>
            </a:r>
          </a:p>
        </p:txBody>
      </p:sp>
    </p:spTree>
    <p:extLst>
      <p:ext uri="{BB962C8B-B14F-4D97-AF65-F5344CB8AC3E}">
        <p14:creationId xmlns:p14="http://schemas.microsoft.com/office/powerpoint/2010/main" val="16402011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25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A9DE5F21-06CE-4811-A925-FD934D02D2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FB4137-FBCD-48EA-B464-E5611A6ADF3E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5041412" cy="4186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Encoding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 de variables cíclicas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BBDA833-5F88-4A5B-8DFE-28A6D92C3121}"/>
              </a:ext>
            </a:extLst>
          </p:cNvPr>
          <p:cNvSpPr txBox="1">
            <a:spLocks/>
          </p:cNvSpPr>
          <p:nvPr/>
        </p:nvSpPr>
        <p:spPr>
          <a:xfrm>
            <a:off x="695999" y="1373229"/>
            <a:ext cx="4770082" cy="29437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Codificación utilizada en el preprocesado de </a:t>
            </a:r>
            <a:r>
              <a:rPr lang="es-ES" sz="1400" dirty="0" err="1">
                <a:cs typeface="Calibri" panose="020F0502020204030204" pitchFamily="34" charset="0"/>
              </a:rPr>
              <a:t>vars</a:t>
            </a:r>
            <a:r>
              <a:rPr lang="es-ES" sz="1400" dirty="0">
                <a:cs typeface="Calibri" panose="020F0502020204030204" pitchFamily="34" charset="0"/>
              </a:rPr>
              <a:t>. climáticas.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Vars. categóricas cíclicas: se aplica </a:t>
            </a:r>
            <a:r>
              <a:rPr lang="es-ES" sz="1400" dirty="0" err="1">
                <a:cs typeface="Calibri" panose="020F0502020204030204" pitchFamily="34" charset="0"/>
              </a:rPr>
              <a:t>transf</a:t>
            </a:r>
            <a:r>
              <a:rPr lang="es-ES" sz="1400" dirty="0">
                <a:cs typeface="Calibri" panose="020F0502020204030204" pitchFamily="34" charset="0"/>
              </a:rPr>
              <a:t>. a coord. polares. (componentes seno y coseno).</a:t>
            </a: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Las variables a codificar son 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Día de la semana (lunes a domingo)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 err="1">
                <a:ea typeface="Times New Roman" panose="02020603050405020304" pitchFamily="18" charset="0"/>
                <a:cs typeface="Calibri" panose="020F0502020204030204" pitchFamily="34" charset="0"/>
              </a:rPr>
              <a:t>Nº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mes (1 a 12) 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 err="1">
                <a:ea typeface="Times New Roman" panose="02020603050405020304" pitchFamily="18" charset="0"/>
                <a:cs typeface="Calibri" panose="020F0502020204030204" pitchFamily="34" charset="0"/>
              </a:rPr>
              <a:t>Nº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semana del año (1 a 52-53)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 err="1">
                <a:ea typeface="Times New Roman" panose="02020603050405020304" pitchFamily="18" charset="0"/>
                <a:cs typeface="Calibri" panose="020F0502020204030204" pitchFamily="34" charset="0"/>
              </a:rPr>
              <a:t>Nº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día del mes (1 a 28-30-31)</a:t>
            </a: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48023754-966B-4978-AB11-CDC37854EE8C}"/>
              </a:ext>
            </a:extLst>
          </p:cNvPr>
          <p:cNvSpPr txBox="1">
            <a:spLocks/>
          </p:cNvSpPr>
          <p:nvPr/>
        </p:nvSpPr>
        <p:spPr>
          <a:xfrm>
            <a:off x="6187439" y="1373229"/>
            <a:ext cx="5254067" cy="48005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Después de la codificación, 123 variables explicativas: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Laboralidad (14, 8 </a:t>
            </a:r>
            <a:r>
              <a:rPr lang="es-ES" sz="1400" dirty="0" err="1">
                <a:cs typeface="Calibri" panose="020F0502020204030204" pitchFamily="34" charset="0"/>
              </a:rPr>
              <a:t>vars</a:t>
            </a:r>
            <a:r>
              <a:rPr lang="es-ES" sz="1400" dirty="0">
                <a:cs typeface="Calibri" panose="020F0502020204030204" pitchFamily="34" charset="0"/>
              </a:rPr>
              <a:t>. </a:t>
            </a:r>
            <a:r>
              <a:rPr lang="es-ES" sz="1400" dirty="0" err="1">
                <a:cs typeface="Calibri" panose="020F0502020204030204" pitchFamily="34" charset="0"/>
              </a:rPr>
              <a:t>codif</a:t>
            </a:r>
            <a:r>
              <a:rPr lang="es-ES" sz="1400" dirty="0">
                <a:cs typeface="Calibri" panose="020F0502020204030204" pitchFamily="34" charset="0"/>
              </a:rPr>
              <a:t>. nuevas por 4 iniciales)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Climatología (24)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</a:pPr>
            <a:r>
              <a:rPr lang="es-ES" sz="1400" dirty="0">
                <a:cs typeface="Calibri" panose="020F0502020204030204" pitchFamily="34" charset="0"/>
              </a:rPr>
              <a:t>Actividad económica (84)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Número elevado de variables explicativas.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R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evisión de colinealidad y correlaciones 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para</a:t>
            </a:r>
            <a:r>
              <a:rPr lang="es-ES" sz="1400" dirty="0">
                <a:cs typeface="Calibri" panose="020F0502020204030204" pitchFamily="34" charset="0"/>
              </a:rPr>
              <a:t> seleccionar variables.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Se determinan las variables relevantes para el modelo, pasando de 123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vars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explicativas a 71 (1 categórica y 70 numéricas).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Las más reducidas son las referentes a la “actividad económica”.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804E2C1F-6A0C-4F28-96C7-344BC096A3C6}"/>
              </a:ext>
            </a:extLst>
          </p:cNvPr>
          <p:cNvSpPr txBox="1">
            <a:spLocks/>
          </p:cNvSpPr>
          <p:nvPr/>
        </p:nvSpPr>
        <p:spPr>
          <a:xfrm>
            <a:off x="6187439" y="928203"/>
            <a:ext cx="4725086" cy="3658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Selección de variables finales para el modelo</a:t>
            </a:r>
            <a:endParaRPr lang="es-ES" sz="1200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0E554AFE-3440-4450-9875-7A85A5157A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23" t="-6412" r="-1" b="-4988"/>
          <a:stretch/>
        </p:blipFill>
        <p:spPr>
          <a:xfrm>
            <a:off x="695998" y="4517728"/>
            <a:ext cx="4904701" cy="1656080"/>
          </a:xfrm>
          <a:prstGeom prst="rect">
            <a:avLst/>
          </a:prstGeom>
          <a:solidFill>
            <a:schemeClr val="bg1"/>
          </a:solidFill>
          <a:ln>
            <a:solidFill>
              <a:srgbClr val="FFCCCC"/>
            </a:solidFill>
          </a:ln>
        </p:spPr>
      </p:pic>
    </p:spTree>
    <p:extLst>
      <p:ext uri="{BB962C8B-B14F-4D97-AF65-F5344CB8AC3E}">
        <p14:creationId xmlns:p14="http://schemas.microsoft.com/office/powerpoint/2010/main" val="34508903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909220" y="2174240"/>
            <a:ext cx="4632044" cy="39995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Demanda eléctrica y Previsión de demanda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API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Esios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-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Sist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ema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de información de REE.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Var. target (1): 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DemReal</a:t>
            </a:r>
            <a:endParaRPr lang="es-ES" sz="14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Var.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(1):  DemPrevD1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Laboralidad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Admin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. del Gobierno de España y Comunidad de Madrid</a:t>
            </a:r>
          </a:p>
          <a:p>
            <a:pPr marL="540000"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</a:pP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(12):  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N_mes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N_dia_mes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Dia_sem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Climatología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API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OpenData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AEMET,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Climaemet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e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INE (Censo)</a:t>
            </a:r>
          </a:p>
          <a:p>
            <a:pPr marL="5400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(24):  A3_Tmax, A3_Tmin…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26</a:t>
            </a:fld>
            <a:endParaRPr lang="es-ES" dirty="0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Variables finales para el modelo</a:t>
            </a:r>
          </a:p>
        </p:txBody>
      </p:sp>
      <p:sp>
        <p:nvSpPr>
          <p:cNvPr id="36" name="Marcador de contenido 2">
            <a:extLst>
              <a:ext uri="{FF2B5EF4-FFF2-40B4-BE49-F238E27FC236}">
                <a16:creationId xmlns:a16="http://schemas.microsoft.com/office/drawing/2014/main" id="{99852718-4FE0-4141-9243-1ED11C239759}"/>
              </a:ext>
            </a:extLst>
          </p:cNvPr>
          <p:cNvSpPr txBox="1">
            <a:spLocks/>
          </p:cNvSpPr>
          <p:nvPr/>
        </p:nvSpPr>
        <p:spPr>
          <a:xfrm>
            <a:off x="5628640" y="2174239"/>
            <a:ext cx="5867360" cy="39995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1200"/>
              </a:spcBef>
              <a:spcAft>
                <a:spcPts val="18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Actividad económica</a:t>
            </a:r>
            <a:endParaRPr lang="es-ES" sz="1400" i="1" u="sng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INE y Min. Trabajo, Fomento e Industria: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Índ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sectores Industrial y Servicios. 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Banco de España: Índices macroeconómicos.</a:t>
            </a: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540000" lvl="2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Sector Industrial,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ES" sz="1400" dirty="0">
                <a:cs typeface="Calibri" panose="020F0502020204030204" pitchFamily="34" charset="0"/>
              </a:rPr>
              <a:t> (26):  Ind_Indust4…</a:t>
            </a:r>
          </a:p>
          <a:p>
            <a:pPr marL="540000" lvl="2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Sector Servicios,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ES" sz="1400" dirty="0">
                <a:cs typeface="Calibri" panose="020F0502020204030204" pitchFamily="34" charset="0"/>
              </a:rPr>
              <a:t>as (3):   Ind_Serv3, Ind_Serv8, Ind_Serv10</a:t>
            </a:r>
          </a:p>
          <a:p>
            <a:pPr marL="540000" lvl="2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Índices mercado laboral,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ES" sz="1400" dirty="0">
                <a:cs typeface="Calibri" panose="020F0502020204030204" pitchFamily="34" charset="0"/>
              </a:rPr>
              <a:t> (2):  Ind_Empleo2, Ind_Empleo3</a:t>
            </a:r>
          </a:p>
          <a:p>
            <a:pPr marL="540000" lvl="2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Sector Construcción,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ES" sz="1400" dirty="0">
                <a:cs typeface="Calibri" panose="020F0502020204030204" pitchFamily="34" charset="0"/>
              </a:rPr>
              <a:t> (1):  </a:t>
            </a:r>
            <a:r>
              <a:rPr lang="es-ES" sz="1400" dirty="0" err="1">
                <a:cs typeface="Calibri" panose="020F0502020204030204" pitchFamily="34" charset="0"/>
              </a:rPr>
              <a:t>Ind_Cemento</a:t>
            </a:r>
            <a:endParaRPr lang="es-ES" sz="1400" dirty="0">
              <a:cs typeface="Calibri" panose="020F0502020204030204" pitchFamily="34" charset="0"/>
            </a:endParaRPr>
          </a:p>
          <a:p>
            <a:pPr marL="540000" lvl="2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Índices Precios de Consumo,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ES" sz="1400" dirty="0">
                <a:cs typeface="Calibri" panose="020F0502020204030204" pitchFamily="34" charset="0"/>
              </a:rPr>
              <a:t> (1):  Ind_Precios4</a:t>
            </a:r>
          </a:p>
          <a:p>
            <a:pPr marL="540000" lvl="2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Índices fabricación de vehículos, </a:t>
            </a:r>
            <a:r>
              <a:rPr lang="pt-BR" sz="1400" dirty="0">
                <a:cs typeface="Times New Roman" panose="02020603050405020304" pitchFamily="18" charset="0"/>
              </a:rPr>
              <a:t>v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ars. </a:t>
            </a:r>
            <a:r>
              <a:rPr lang="pt-BR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pt-BR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xplic</a:t>
            </a:r>
            <a:r>
              <a:rPr lang="pt-BR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ES" sz="1400" dirty="0">
                <a:cs typeface="Calibri" panose="020F0502020204030204" pitchFamily="34" charset="0"/>
              </a:rPr>
              <a:t> (2):  Ind_Fabr1, Ind_Fabr2</a:t>
            </a:r>
          </a:p>
          <a:p>
            <a:pPr marL="468000"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Char char="-"/>
            </a:pP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C5268FD4-C07A-4737-9DE8-671ECAAAF86A}"/>
              </a:ext>
            </a:extLst>
          </p:cNvPr>
          <p:cNvSpPr txBox="1">
            <a:spLocks/>
          </p:cNvSpPr>
          <p:nvPr/>
        </p:nvSpPr>
        <p:spPr>
          <a:xfrm>
            <a:off x="696000" y="1373229"/>
            <a:ext cx="10586779" cy="4712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s-ES" sz="12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Atendiendo a los 3 grupos de factores y fuentes de datos, las variables finales definidas han sido:</a:t>
            </a:r>
          </a:p>
        </p:txBody>
      </p:sp>
    </p:spTree>
    <p:extLst>
      <p:ext uri="{BB962C8B-B14F-4D97-AF65-F5344CB8AC3E}">
        <p14:creationId xmlns:p14="http://schemas.microsoft.com/office/powerpoint/2010/main" val="37508771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27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A9DE5F21-06CE-4811-A925-FD934D02D2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FB4137-FBCD-48EA-B464-E5611A6ADF3E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Análisis del </a:t>
            </a: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 definido para el modelo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BBDA833-5F88-4A5B-8DFE-28A6D92C3121}"/>
              </a:ext>
            </a:extLst>
          </p:cNvPr>
          <p:cNvSpPr txBox="1">
            <a:spLocks/>
          </p:cNvSpPr>
          <p:nvPr/>
        </p:nvSpPr>
        <p:spPr>
          <a:xfrm>
            <a:off x="695998" y="1373229"/>
            <a:ext cx="5400001" cy="24306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Laboralidad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Grupo con 12 variables: </a:t>
            </a:r>
          </a:p>
          <a:p>
            <a:pPr marL="288000" algn="just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</a:pPr>
            <a:r>
              <a:rPr lang="es-ES" sz="1400" dirty="0">
                <a:cs typeface="Calibri" panose="020F0502020204030204" pitchFamily="34" charset="0"/>
              </a:rPr>
              <a:t>1 variable categórica</a:t>
            </a:r>
          </a:p>
          <a:p>
            <a:pPr marL="28800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“</a:t>
            </a:r>
            <a:r>
              <a:rPr lang="es-ES" sz="1400" dirty="0" err="1">
                <a:cs typeface="Calibri" panose="020F0502020204030204" pitchFamily="34" charset="0"/>
              </a:rPr>
              <a:t>Clasif_dia</a:t>
            </a:r>
            <a:r>
              <a:rPr lang="es-ES" sz="1400" dirty="0">
                <a:cs typeface="Calibri" panose="020F0502020204030204" pitchFamily="34" charset="0"/>
              </a:rPr>
              <a:t>” con 7 clases (lunes a domingo).</a:t>
            </a:r>
          </a:p>
          <a:p>
            <a:pPr marL="288000" algn="just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</a:pPr>
            <a:r>
              <a:rPr lang="es-ES" sz="1400" dirty="0">
                <a:cs typeface="Calibri" panose="020F0502020204030204" pitchFamily="34" charset="0"/>
              </a:rPr>
              <a:t>11 variables numéricas</a:t>
            </a:r>
          </a:p>
          <a:p>
            <a:pPr marL="28800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“</a:t>
            </a:r>
            <a:r>
              <a:rPr lang="es-ES" sz="1400" dirty="0" err="1">
                <a:cs typeface="Calibri" panose="020F0502020204030204" pitchFamily="34" charset="0"/>
              </a:rPr>
              <a:t>Lab_previo_fest</a:t>
            </a:r>
            <a:r>
              <a:rPr lang="es-ES" sz="1400" dirty="0">
                <a:cs typeface="Calibri" panose="020F0502020204030204" pitchFamily="34" charset="0"/>
              </a:rPr>
              <a:t>”, “</a:t>
            </a:r>
            <a:r>
              <a:rPr lang="es-ES" sz="1400" dirty="0" err="1">
                <a:cs typeface="Calibri" panose="020F0502020204030204" pitchFamily="34" charset="0"/>
              </a:rPr>
              <a:t>Lab_post_fest</a:t>
            </a:r>
            <a:r>
              <a:rPr lang="es-ES" sz="1400" dirty="0">
                <a:cs typeface="Calibri" panose="020F0502020204030204" pitchFamily="34" charset="0"/>
              </a:rPr>
              <a:t>” y “</a:t>
            </a:r>
            <a:r>
              <a:rPr lang="es-ES" sz="1400" dirty="0" err="1">
                <a:cs typeface="Calibri" panose="020F0502020204030204" pitchFamily="34" charset="0"/>
              </a:rPr>
              <a:t>Huelga_general</a:t>
            </a:r>
            <a:r>
              <a:rPr lang="es-ES" sz="1400" dirty="0">
                <a:cs typeface="Calibri" panose="020F0502020204030204" pitchFamily="34" charset="0"/>
              </a:rPr>
              <a:t>” binarias</a:t>
            </a:r>
          </a:p>
          <a:p>
            <a:pPr marL="28800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  Resto numéricas continuas (resultado de la codificación).</a:t>
            </a: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575E9EED-0B60-4E01-82C7-74F2FFAA04D5}"/>
              </a:ext>
            </a:extLst>
          </p:cNvPr>
          <p:cNvSpPr txBox="1">
            <a:spLocks/>
          </p:cNvSpPr>
          <p:nvPr/>
        </p:nvSpPr>
        <p:spPr>
          <a:xfrm>
            <a:off x="6095999" y="1373227"/>
            <a:ext cx="5400001" cy="22752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Análisis de distribuciones: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“</a:t>
            </a:r>
            <a:r>
              <a:rPr lang="es-ES" sz="1400" dirty="0" err="1">
                <a:cs typeface="Calibri" panose="020F0502020204030204" pitchFamily="34" charset="0"/>
              </a:rPr>
              <a:t>Lab_previo_fest</a:t>
            </a:r>
            <a:r>
              <a:rPr lang="es-ES" sz="1400" dirty="0">
                <a:cs typeface="Calibri" panose="020F0502020204030204" pitchFamily="34" charset="0"/>
              </a:rPr>
              <a:t>”, “</a:t>
            </a:r>
            <a:r>
              <a:rPr lang="es-ES" sz="1400" dirty="0" err="1">
                <a:cs typeface="Calibri" panose="020F0502020204030204" pitchFamily="34" charset="0"/>
              </a:rPr>
              <a:t>Lab_post_fest</a:t>
            </a:r>
            <a:r>
              <a:rPr lang="es-ES" sz="1400" dirty="0">
                <a:cs typeface="Calibri" panose="020F0502020204030204" pitchFamily="34" charset="0"/>
              </a:rPr>
              <a:t>” y “</a:t>
            </a:r>
            <a:r>
              <a:rPr lang="es-ES" sz="1400" dirty="0" err="1">
                <a:cs typeface="Calibri" panose="020F0502020204030204" pitchFamily="34" charset="0"/>
              </a:rPr>
              <a:t>Huelga_general</a:t>
            </a:r>
            <a:r>
              <a:rPr lang="es-ES" sz="1400" dirty="0">
                <a:cs typeface="Calibri" panose="020F0502020204030204" pitchFamily="34" charset="0"/>
              </a:rPr>
              <a:t>”, valores raros pero correctos, representan días especiales del calendario.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Resto de variables no presentan “</a:t>
            </a:r>
            <a:r>
              <a:rPr lang="es-ES" sz="1400" dirty="0" err="1">
                <a:cs typeface="Calibri" panose="020F0502020204030204" pitchFamily="34" charset="0"/>
              </a:rPr>
              <a:t>outliers</a:t>
            </a:r>
            <a:r>
              <a:rPr lang="es-ES" sz="1400" dirty="0">
                <a:cs typeface="Calibri" panose="020F0502020204030204" pitchFamily="34" charset="0"/>
              </a:rPr>
              <a:t>”. </a:t>
            </a:r>
          </a:p>
          <a:p>
            <a:pPr marL="540000" lvl="1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Ninguna variable presenta “</a:t>
            </a:r>
            <a:r>
              <a:rPr lang="es-ES" sz="1400" dirty="0" err="1">
                <a:cs typeface="Calibri" panose="020F0502020204030204" pitchFamily="34" charset="0"/>
              </a:rPr>
              <a:t>missing</a:t>
            </a:r>
            <a:r>
              <a:rPr lang="es-ES" sz="1400" dirty="0">
                <a:cs typeface="Calibri" panose="020F0502020204030204" pitchFamily="34" charset="0"/>
              </a:rPr>
              <a:t> </a:t>
            </a:r>
            <a:r>
              <a:rPr lang="es-ES" sz="1400" dirty="0" err="1">
                <a:cs typeface="Calibri" panose="020F0502020204030204" pitchFamily="34" charset="0"/>
              </a:rPr>
              <a:t>values</a:t>
            </a:r>
            <a:r>
              <a:rPr lang="es-ES" sz="1400" dirty="0">
                <a:cs typeface="Calibri" panose="020F0502020204030204" pitchFamily="34" charset="0"/>
              </a:rPr>
              <a:t>”.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06D8E97-0D0D-4918-859B-91DE6D6F343C}"/>
              </a:ext>
            </a:extLst>
          </p:cNvPr>
          <p:cNvSpPr txBox="1"/>
          <p:nvPr/>
        </p:nvSpPr>
        <p:spPr>
          <a:xfrm>
            <a:off x="537810" y="3878089"/>
            <a:ext cx="5349515" cy="312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Bef>
                <a:spcPts val="2400"/>
              </a:spcBef>
              <a:spcAft>
                <a:spcPts val="1200"/>
              </a:spcAft>
            </a:pPr>
            <a:r>
              <a:rPr lang="es-ES" sz="14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</a:t>
            </a:r>
            <a:r>
              <a:rPr lang="es-ES" sz="1400" b="1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DemReal</a:t>
            </a:r>
            <a:r>
              <a:rPr lang="es-ES" sz="14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</a:t>
            </a:r>
            <a:r>
              <a:rPr lang="es-ES" sz="1400" b="1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Dia_sem</a:t>
            </a:r>
            <a:endParaRPr lang="es-ES" sz="1400" b="1" i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8A2C7BCA-90C4-4F0D-8C22-C3CBE84A2A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085" y="4264923"/>
            <a:ext cx="2655158" cy="180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557EFF30-B52A-4771-8314-5A7BDA40508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10" y="4264924"/>
            <a:ext cx="2699710" cy="180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117D77C9-05ED-4FC0-B26B-B35EE1153D85}"/>
              </a:ext>
            </a:extLst>
          </p:cNvPr>
          <p:cNvSpPr txBox="1"/>
          <p:nvPr/>
        </p:nvSpPr>
        <p:spPr>
          <a:xfrm>
            <a:off x="6227759" y="3878089"/>
            <a:ext cx="5353441" cy="312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Bef>
                <a:spcPts val="2400"/>
              </a:spcBef>
              <a:spcAft>
                <a:spcPts val="1200"/>
              </a:spcAft>
            </a:pPr>
            <a:r>
              <a:rPr lang="es-ES" sz="14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</a:t>
            </a:r>
            <a:r>
              <a:rPr lang="es-ES" sz="1400" b="1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DemReal</a:t>
            </a:r>
            <a:r>
              <a:rPr lang="es-ES" sz="14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</a:t>
            </a:r>
            <a:r>
              <a:rPr lang="es-ES" sz="1400" b="1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N_mes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5D213D80-28B5-4036-8F1F-5F7754FBFC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759" y="4264923"/>
            <a:ext cx="2683258" cy="180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78F6BD76-FF42-4CCC-A7B8-A391D6A5857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8654" y="4264923"/>
            <a:ext cx="2675536" cy="180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85CFEFCF-3E24-44FD-9F33-8311387D216D}"/>
              </a:ext>
            </a:extLst>
          </p:cNvPr>
          <p:cNvSpPr txBox="1"/>
          <p:nvPr/>
        </p:nvSpPr>
        <p:spPr>
          <a:xfrm>
            <a:off x="4274987" y="4245101"/>
            <a:ext cx="260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17BCB6B-CA39-40CA-A897-4F0ADE33F6F1}"/>
              </a:ext>
            </a:extLst>
          </p:cNvPr>
          <p:cNvSpPr txBox="1"/>
          <p:nvPr/>
        </p:nvSpPr>
        <p:spPr>
          <a:xfrm>
            <a:off x="3688590" y="4492942"/>
            <a:ext cx="295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D49B550-4DE7-454B-AB96-B9B47FDC659E}"/>
              </a:ext>
            </a:extLst>
          </p:cNvPr>
          <p:cNvSpPr txBox="1"/>
          <p:nvPr/>
        </p:nvSpPr>
        <p:spPr>
          <a:xfrm>
            <a:off x="3909940" y="5099229"/>
            <a:ext cx="292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S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7F5214B2-550F-4F92-8329-24E7353D1E93}"/>
              </a:ext>
            </a:extLst>
          </p:cNvPr>
          <p:cNvSpPr txBox="1"/>
          <p:nvPr/>
        </p:nvSpPr>
        <p:spPr>
          <a:xfrm>
            <a:off x="1529243" y="4959375"/>
            <a:ext cx="260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F301E04B-48B9-4284-8B92-EC80F0ED322B}"/>
              </a:ext>
            </a:extLst>
          </p:cNvPr>
          <p:cNvSpPr txBox="1"/>
          <p:nvPr/>
        </p:nvSpPr>
        <p:spPr>
          <a:xfrm>
            <a:off x="963417" y="5369768"/>
            <a:ext cx="295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CEDBE2E9-05BB-4AB5-8CB1-5F3C1F5BD986}"/>
              </a:ext>
            </a:extLst>
          </p:cNvPr>
          <p:cNvSpPr txBox="1"/>
          <p:nvPr/>
        </p:nvSpPr>
        <p:spPr>
          <a:xfrm>
            <a:off x="1169752" y="5597841"/>
            <a:ext cx="292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9E965D9-F8B8-4FA7-AEAA-A589837B5B52}"/>
              </a:ext>
            </a:extLst>
          </p:cNvPr>
          <p:cNvSpPr txBox="1"/>
          <p:nvPr/>
        </p:nvSpPr>
        <p:spPr>
          <a:xfrm>
            <a:off x="1604131" y="4686299"/>
            <a:ext cx="32138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F4673BF7-B72D-465B-B4D1-C86667C874A0}"/>
              </a:ext>
            </a:extLst>
          </p:cNvPr>
          <p:cNvSpPr txBox="1"/>
          <p:nvPr/>
        </p:nvSpPr>
        <p:spPr>
          <a:xfrm>
            <a:off x="1625584" y="4250751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6D15D565-817E-4392-9F50-CDFCC592E3CD}"/>
              </a:ext>
            </a:extLst>
          </p:cNvPr>
          <p:cNvSpPr txBox="1"/>
          <p:nvPr/>
        </p:nvSpPr>
        <p:spPr>
          <a:xfrm>
            <a:off x="2696587" y="5284939"/>
            <a:ext cx="282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FA081FD1-0DB0-43E5-A6C1-8B001E5E4068}"/>
              </a:ext>
            </a:extLst>
          </p:cNvPr>
          <p:cNvSpPr txBox="1"/>
          <p:nvPr/>
        </p:nvSpPr>
        <p:spPr>
          <a:xfrm>
            <a:off x="4246168" y="5484771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3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s-E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>
                <a:solidFill>
                  <a:srgbClr val="FF0000"/>
                </a:solidFill>
              </a:rPr>
              <a:t>- V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1D14B5D4-7C81-4230-8A2E-CA1F6503B2B1}"/>
              </a:ext>
            </a:extLst>
          </p:cNvPr>
          <p:cNvSpPr txBox="1"/>
          <p:nvPr/>
        </p:nvSpPr>
        <p:spPr>
          <a:xfrm>
            <a:off x="5473433" y="4479054"/>
            <a:ext cx="292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M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452D966E-B599-47A6-A6D5-2A2168D4A5D1}"/>
              </a:ext>
            </a:extLst>
          </p:cNvPr>
          <p:cNvSpPr txBox="1"/>
          <p:nvPr/>
        </p:nvSpPr>
        <p:spPr>
          <a:xfrm>
            <a:off x="5473432" y="5099229"/>
            <a:ext cx="292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FB21629-1D7B-4818-8B9C-16397BD4902B}"/>
              </a:ext>
            </a:extLst>
          </p:cNvPr>
          <p:cNvSpPr txBox="1"/>
          <p:nvPr/>
        </p:nvSpPr>
        <p:spPr>
          <a:xfrm>
            <a:off x="11164689" y="4398989"/>
            <a:ext cx="511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I - F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3A5EE1F2-C323-4E90-AA01-8F7EBFCEDD1C}"/>
              </a:ext>
            </a:extLst>
          </p:cNvPr>
          <p:cNvSpPr txBox="1"/>
          <p:nvPr/>
        </p:nvSpPr>
        <p:spPr>
          <a:xfrm>
            <a:off x="6858636" y="4945340"/>
            <a:ext cx="511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I - F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25EF0F6-DB40-46CE-9AB8-030FCCD8B7A1}"/>
              </a:ext>
            </a:extLst>
          </p:cNvPr>
          <p:cNvSpPr txBox="1"/>
          <p:nvPr/>
        </p:nvSpPr>
        <p:spPr>
          <a:xfrm>
            <a:off x="11142722" y="5506290"/>
            <a:ext cx="511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I - F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BC5AB1D-51EE-4759-BD1D-8DB926C0CFBD}"/>
              </a:ext>
            </a:extLst>
          </p:cNvPr>
          <p:cNvSpPr txBox="1"/>
          <p:nvPr/>
        </p:nvSpPr>
        <p:spPr>
          <a:xfrm>
            <a:off x="10771311" y="4951984"/>
            <a:ext cx="511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M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8546600A-81BA-4FED-9608-EDDE4D6DD997}"/>
              </a:ext>
            </a:extLst>
          </p:cNvPr>
          <p:cNvSpPr txBox="1"/>
          <p:nvPr/>
        </p:nvSpPr>
        <p:spPr>
          <a:xfrm>
            <a:off x="8393011" y="5586713"/>
            <a:ext cx="511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M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A4B0B0D6-84CD-49B6-88DB-769549CEBA66}"/>
              </a:ext>
            </a:extLst>
          </p:cNvPr>
          <p:cNvSpPr txBox="1"/>
          <p:nvPr/>
        </p:nvSpPr>
        <p:spPr>
          <a:xfrm>
            <a:off x="8399549" y="4274361"/>
            <a:ext cx="511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M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4E885CE7-FE99-4C55-93E0-E768FCDDD4B4}"/>
              </a:ext>
            </a:extLst>
          </p:cNvPr>
          <p:cNvSpPr txBox="1"/>
          <p:nvPr/>
        </p:nvSpPr>
        <p:spPr>
          <a:xfrm>
            <a:off x="1461917" y="4477361"/>
            <a:ext cx="37245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00" dirty="0">
                <a:solidFill>
                  <a:srgbClr val="FF0000"/>
                </a:solidFill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7583277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28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A9DE5F21-06CE-4811-A925-FD934D02D2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FB4137-FBCD-48EA-B464-E5611A6ADF3E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5147953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Análisis del </a:t>
            </a: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 definido para el modelo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BBDA833-5F88-4A5B-8DFE-28A6D92C3121}"/>
              </a:ext>
            </a:extLst>
          </p:cNvPr>
          <p:cNvSpPr txBox="1">
            <a:spLocks/>
          </p:cNvSpPr>
          <p:nvPr/>
        </p:nvSpPr>
        <p:spPr>
          <a:xfrm>
            <a:off x="695999" y="1373228"/>
            <a:ext cx="5509950" cy="23816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Climatología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Grupo con 24 variables, todas numéricas continuas.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Análisis de distribuciones:</a:t>
            </a:r>
          </a:p>
          <a:p>
            <a:pPr marL="504000" lvl="1" indent="-180000"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sz="1400" dirty="0">
                <a:cs typeface="Calibri" panose="020F0502020204030204" pitchFamily="34" charset="0"/>
              </a:rPr>
              <a:t>Mayoría tienen máximos a uno o ambos lados del eje central</a:t>
            </a:r>
          </a:p>
          <a:p>
            <a:pPr marL="504000" lvl="1" indent="-180000"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sz="1400" dirty="0">
                <a:cs typeface="Calibri" panose="020F0502020204030204" pitchFamily="34" charset="0"/>
              </a:rPr>
              <a:t>Ninguna variable presenta “</a:t>
            </a:r>
            <a:r>
              <a:rPr lang="es-ES" sz="1400" dirty="0" err="1">
                <a:cs typeface="Calibri" panose="020F0502020204030204" pitchFamily="34" charset="0"/>
              </a:rPr>
              <a:t>outliers</a:t>
            </a:r>
            <a:r>
              <a:rPr lang="es-ES" sz="1400" dirty="0">
                <a:cs typeface="Calibri" panose="020F0502020204030204" pitchFamily="34" charset="0"/>
              </a:rPr>
              <a:t>”. </a:t>
            </a:r>
          </a:p>
          <a:p>
            <a:pPr marL="504000" lvl="1" indent="-1800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Ninguna variable presenta “</a:t>
            </a:r>
            <a:r>
              <a:rPr lang="es-ES" sz="1400" dirty="0" err="1">
                <a:cs typeface="Calibri" panose="020F0502020204030204" pitchFamily="34" charset="0"/>
              </a:rPr>
              <a:t>missing</a:t>
            </a:r>
            <a:r>
              <a:rPr lang="es-ES" sz="1400" dirty="0">
                <a:cs typeface="Calibri" panose="020F0502020204030204" pitchFamily="34" charset="0"/>
              </a:rPr>
              <a:t> </a:t>
            </a:r>
            <a:r>
              <a:rPr lang="es-ES" sz="1400" dirty="0" err="1">
                <a:cs typeface="Calibri" panose="020F0502020204030204" pitchFamily="34" charset="0"/>
              </a:rPr>
              <a:t>values</a:t>
            </a:r>
            <a:r>
              <a:rPr lang="es-ES" sz="1400" dirty="0">
                <a:cs typeface="Calibri" panose="020F0502020204030204" pitchFamily="34" charset="0"/>
              </a:rPr>
              <a:t>”.</a:t>
            </a: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575E9EED-0B60-4E01-82C7-74F2FFAA04D5}"/>
              </a:ext>
            </a:extLst>
          </p:cNvPr>
          <p:cNvSpPr txBox="1">
            <a:spLocks/>
          </p:cNvSpPr>
          <p:nvPr/>
        </p:nvSpPr>
        <p:spPr>
          <a:xfrm>
            <a:off x="6979298" y="1373227"/>
            <a:ext cx="4516702" cy="23816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Análisis de interacciones con la </a:t>
            </a:r>
            <a:r>
              <a:rPr lang="es-ES" sz="1400" dirty="0" err="1">
                <a:cs typeface="Calibri" panose="020F0502020204030204" pitchFamily="34" charset="0"/>
              </a:rPr>
              <a:t>var</a:t>
            </a:r>
            <a:r>
              <a:rPr lang="es-ES" sz="1400" dirty="0">
                <a:cs typeface="Calibri" panose="020F0502020204030204" pitchFamily="34" charset="0"/>
              </a:rPr>
              <a:t>. target: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Comportamiento constante.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Aumento de la demanda: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Tª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 muy altas o muy bajas. 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Fenómeno debido al uso de aparatos de climatización: 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Calefacción en invierno.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Aire acondicionado en verano.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E9BD2B0-EEE8-446E-B11F-C9F3400D73E7}"/>
              </a:ext>
            </a:extLst>
          </p:cNvPr>
          <p:cNvSpPr txBox="1"/>
          <p:nvPr/>
        </p:nvSpPr>
        <p:spPr>
          <a:xfrm>
            <a:off x="6205949" y="3969889"/>
            <a:ext cx="3692398" cy="312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Bef>
                <a:spcPts val="2400"/>
              </a:spcBef>
              <a:spcAft>
                <a:spcPts val="1200"/>
              </a:spcAft>
            </a:pPr>
            <a:r>
              <a:rPr lang="es-ES" sz="14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</a:t>
            </a:r>
            <a:r>
              <a:rPr lang="es-ES" sz="1400" b="1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DemReal</a:t>
            </a:r>
            <a:r>
              <a:rPr lang="es-ES" sz="14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C2_Tmax, C2_Tmin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F963BD63-3174-4F5A-A1CD-865FD4CEF1B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90"/>
          <a:stretch/>
        </p:blipFill>
        <p:spPr bwMode="auto">
          <a:xfrm>
            <a:off x="6205949" y="4373810"/>
            <a:ext cx="2640311" cy="1800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E8EE7E69-63CA-4960-ACB5-4617C19ED7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9"/>
          <a:stretch/>
        </p:blipFill>
        <p:spPr bwMode="auto">
          <a:xfrm>
            <a:off x="8920770" y="4373809"/>
            <a:ext cx="2649740" cy="1800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7615A81F-AC41-4048-BBDB-03986C3080C3}"/>
              </a:ext>
            </a:extLst>
          </p:cNvPr>
          <p:cNvPicPr>
            <a:picLocks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80" b="58944"/>
          <a:stretch/>
        </p:blipFill>
        <p:spPr>
          <a:xfrm>
            <a:off x="695999" y="3831980"/>
            <a:ext cx="5147955" cy="2524370"/>
          </a:xfrm>
          <a:prstGeom prst="rect">
            <a:avLst/>
          </a:prstGeom>
          <a:solidFill>
            <a:schemeClr val="bg1"/>
          </a:solidFill>
          <a:ln>
            <a:solidFill>
              <a:srgbClr val="FFCCCC"/>
            </a:solidFill>
          </a:ln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E66C2367-0CC9-421A-BC6C-3EFCC51D3E4B}"/>
              </a:ext>
            </a:extLst>
          </p:cNvPr>
          <p:cNvSpPr txBox="1"/>
          <p:nvPr/>
        </p:nvSpPr>
        <p:spPr>
          <a:xfrm>
            <a:off x="8445873" y="4497596"/>
            <a:ext cx="329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6120F00-D350-4688-A074-3443321D2B9F}"/>
              </a:ext>
            </a:extLst>
          </p:cNvPr>
          <p:cNvSpPr txBox="1"/>
          <p:nvPr/>
        </p:nvSpPr>
        <p:spPr>
          <a:xfrm>
            <a:off x="8520341" y="5352615"/>
            <a:ext cx="325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I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0D99DB7-F4B7-4F2A-9816-EF5A721E1F33}"/>
              </a:ext>
            </a:extLst>
          </p:cNvPr>
          <p:cNvSpPr txBox="1"/>
          <p:nvPr/>
        </p:nvSpPr>
        <p:spPr>
          <a:xfrm>
            <a:off x="11166547" y="4497596"/>
            <a:ext cx="329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F2D30CC-CF59-4E7E-A7B3-5178FEABA458}"/>
              </a:ext>
            </a:extLst>
          </p:cNvPr>
          <p:cNvSpPr txBox="1"/>
          <p:nvPr/>
        </p:nvSpPr>
        <p:spPr>
          <a:xfrm>
            <a:off x="11193036" y="5424351"/>
            <a:ext cx="325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I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58944655-A2AE-4BDF-85EB-029BE24A1375}"/>
              </a:ext>
            </a:extLst>
          </p:cNvPr>
          <p:cNvSpPr txBox="1"/>
          <p:nvPr/>
        </p:nvSpPr>
        <p:spPr>
          <a:xfrm>
            <a:off x="5551756" y="5119920"/>
            <a:ext cx="329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2AE9EE46-297A-4949-941F-E379318F6C77}"/>
              </a:ext>
            </a:extLst>
          </p:cNvPr>
          <p:cNvSpPr txBox="1"/>
          <p:nvPr/>
        </p:nvSpPr>
        <p:spPr>
          <a:xfrm>
            <a:off x="5025623" y="5119920"/>
            <a:ext cx="325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I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41B1B19-1409-497C-B03E-F8E518ED9CCE}"/>
              </a:ext>
            </a:extLst>
          </p:cNvPr>
          <p:cNvSpPr txBox="1"/>
          <p:nvPr/>
        </p:nvSpPr>
        <p:spPr>
          <a:xfrm>
            <a:off x="1323931" y="3954926"/>
            <a:ext cx="329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F338FD58-E82A-4DE3-8D22-25C8E7D76520}"/>
              </a:ext>
            </a:extLst>
          </p:cNvPr>
          <p:cNvSpPr txBox="1"/>
          <p:nvPr/>
        </p:nvSpPr>
        <p:spPr>
          <a:xfrm>
            <a:off x="778239" y="3953136"/>
            <a:ext cx="303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rgbClr val="FF0000"/>
                </a:solidFill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40364573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29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A9DE5F21-06CE-4811-A925-FD934D02D2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FB4137-FBCD-48EA-B464-E5611A6ADF3E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Análisis del </a:t>
            </a: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 definido para el modelo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BBDA833-5F88-4A5B-8DFE-28A6D92C3121}"/>
              </a:ext>
            </a:extLst>
          </p:cNvPr>
          <p:cNvSpPr txBox="1">
            <a:spLocks/>
          </p:cNvSpPr>
          <p:nvPr/>
        </p:nvSpPr>
        <p:spPr>
          <a:xfrm>
            <a:off x="695999" y="1373229"/>
            <a:ext cx="4914720" cy="27684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Actividad económica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Grupo con 24 variables, todas numéricas continuas. 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Sector Industrial (26)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Sector Servicios (3)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Índices del mercado laboral (2)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Sector de la construcción (1)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Índices de Precios de Consumo (1)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Índices de fabricación de vehículos (2)</a:t>
            </a: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575E9EED-0B60-4E01-82C7-74F2FFAA04D5}"/>
              </a:ext>
            </a:extLst>
          </p:cNvPr>
          <p:cNvSpPr txBox="1">
            <a:spLocks/>
          </p:cNvSpPr>
          <p:nvPr/>
        </p:nvSpPr>
        <p:spPr>
          <a:xfrm>
            <a:off x="5756988" y="1370329"/>
            <a:ext cx="5736571" cy="23339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Análisis de distribuciones:</a:t>
            </a:r>
            <a:endParaRPr lang="es-E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04000" lvl="1" indent="-180000"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Algunas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vars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. con valores extremos, son correctos.</a:t>
            </a:r>
            <a:endParaRPr lang="es-ES" sz="1400" dirty="0">
              <a:cs typeface="Calibri" panose="020F0502020204030204" pitchFamily="34" charset="0"/>
            </a:endParaRPr>
          </a:p>
          <a:p>
            <a:pPr marL="504000" lvl="1" indent="-180000"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sz="1400" dirty="0">
                <a:cs typeface="Calibri" panose="020F0502020204030204" pitchFamily="34" charset="0"/>
              </a:rPr>
              <a:t>Ninguna variable presenta “</a:t>
            </a:r>
            <a:r>
              <a:rPr lang="es-ES" sz="1400" dirty="0" err="1">
                <a:cs typeface="Calibri" panose="020F0502020204030204" pitchFamily="34" charset="0"/>
              </a:rPr>
              <a:t>outliers</a:t>
            </a:r>
            <a:r>
              <a:rPr lang="es-ES" sz="1400" dirty="0">
                <a:cs typeface="Calibri" panose="020F0502020204030204" pitchFamily="34" charset="0"/>
              </a:rPr>
              <a:t>”. </a:t>
            </a:r>
          </a:p>
          <a:p>
            <a:pPr marL="504000" lvl="1" indent="-180000"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</a:pPr>
            <a:r>
              <a:rPr lang="es-ES" sz="1400" dirty="0">
                <a:cs typeface="Calibri" panose="020F0502020204030204" pitchFamily="34" charset="0"/>
              </a:rPr>
              <a:t>Ninguna variable presenta “</a:t>
            </a:r>
            <a:r>
              <a:rPr lang="es-ES" sz="1400" dirty="0" err="1">
                <a:cs typeface="Calibri" panose="020F0502020204030204" pitchFamily="34" charset="0"/>
              </a:rPr>
              <a:t>missing</a:t>
            </a:r>
            <a:r>
              <a:rPr lang="es-ES" sz="1400" dirty="0">
                <a:cs typeface="Calibri" panose="020F0502020204030204" pitchFamily="34" charset="0"/>
              </a:rPr>
              <a:t> </a:t>
            </a:r>
            <a:r>
              <a:rPr lang="es-ES" sz="1400" dirty="0" err="1">
                <a:cs typeface="Calibri" panose="020F0502020204030204" pitchFamily="34" charset="0"/>
              </a:rPr>
              <a:t>values</a:t>
            </a:r>
            <a:r>
              <a:rPr lang="es-ES" sz="1400" dirty="0">
                <a:cs typeface="Calibri" panose="020F0502020204030204" pitchFamily="34" charset="0"/>
              </a:rPr>
              <a:t>”.</a:t>
            </a:r>
            <a:endParaRPr lang="es-ES" sz="1400" dirty="0"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Análisis de interacciones con la </a:t>
            </a:r>
            <a:r>
              <a:rPr lang="es-ES" sz="1400" dirty="0" err="1">
                <a:cs typeface="Calibri" panose="020F0502020204030204" pitchFamily="34" charset="0"/>
              </a:rPr>
              <a:t>var</a:t>
            </a:r>
            <a:r>
              <a:rPr lang="es-ES" sz="1400" dirty="0">
                <a:cs typeface="Calibri" panose="020F0502020204030204" pitchFamily="34" charset="0"/>
              </a:rPr>
              <a:t>. target :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Se observan relaciones, ninguna tan clara como en grupos anteriores.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CF935312-5CAE-4A6E-B21C-ABFDC8D01ABD}"/>
              </a:ext>
            </a:extLst>
          </p:cNvPr>
          <p:cNvSpPr txBox="1"/>
          <p:nvPr/>
        </p:nvSpPr>
        <p:spPr>
          <a:xfrm>
            <a:off x="1673007" y="4025865"/>
            <a:ext cx="25637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 </a:t>
            </a:r>
            <a:r>
              <a:rPr lang="es-ES" sz="1400" b="1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DemReal</a:t>
            </a:r>
            <a:r>
              <a:rPr lang="es-ES" sz="14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- Ind_Indust21</a:t>
            </a:r>
            <a:endParaRPr lang="es-ES" sz="1400" dirty="0"/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AA84D31D-6085-40E7-B854-93DAF54039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007" y="4390455"/>
            <a:ext cx="2931357" cy="2058065"/>
          </a:xfrm>
          <a:prstGeom prst="rect">
            <a:avLst/>
          </a:prstGeom>
          <a:ln>
            <a:solidFill>
              <a:srgbClr val="FFCCCC"/>
            </a:solidFill>
          </a:ln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036FE432-E1A5-43F9-B266-C0E3B0E72859}"/>
              </a:ext>
            </a:extLst>
          </p:cNvPr>
          <p:cNvSpPr txBox="1"/>
          <p:nvPr/>
        </p:nvSpPr>
        <p:spPr>
          <a:xfrm>
            <a:off x="7170746" y="4025326"/>
            <a:ext cx="2512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 </a:t>
            </a:r>
            <a:r>
              <a:rPr lang="es-ES" sz="1400" b="1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DemReal</a:t>
            </a:r>
            <a:r>
              <a:rPr lang="es-ES" sz="14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- Ind_Empleo2</a:t>
            </a:r>
            <a:endParaRPr lang="es-ES" sz="1400" dirty="0"/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58B308C3-A05C-4E80-B14F-3AF9C6AD120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0746" y="4387801"/>
            <a:ext cx="2879708" cy="2063369"/>
          </a:xfrm>
          <a:prstGeom prst="rect">
            <a:avLst/>
          </a:prstGeom>
          <a:ln>
            <a:solidFill>
              <a:srgbClr val="FFCCCC"/>
            </a:solidFill>
          </a:ln>
        </p:spPr>
      </p:pic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E6B32532-31D3-4377-8930-822E7BBD16C0}"/>
              </a:ext>
            </a:extLst>
          </p:cNvPr>
          <p:cNvCxnSpPr>
            <a:cxnSpLocks/>
          </p:cNvCxnSpPr>
          <p:nvPr/>
        </p:nvCxnSpPr>
        <p:spPr>
          <a:xfrm flipV="1">
            <a:off x="4860082" y="5614566"/>
            <a:ext cx="0" cy="4672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1863F4F-4CB2-4C21-9BE6-D5BC0B4CF87A}"/>
              </a:ext>
            </a:extLst>
          </p:cNvPr>
          <p:cNvSpPr txBox="1"/>
          <p:nvPr/>
        </p:nvSpPr>
        <p:spPr>
          <a:xfrm>
            <a:off x="4860083" y="5734030"/>
            <a:ext cx="10274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1" i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 </a:t>
            </a:r>
            <a:r>
              <a:rPr lang="es-ES" sz="1400" b="1" i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DemReal</a:t>
            </a:r>
            <a:endParaRPr lang="es-ES" sz="1400" dirty="0">
              <a:solidFill>
                <a:srgbClr val="FF0000"/>
              </a:solidFill>
            </a:endParaRP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C0AEFE7E-4F1D-4CEA-95FF-26789D5D6E29}"/>
              </a:ext>
            </a:extLst>
          </p:cNvPr>
          <p:cNvCxnSpPr>
            <a:cxnSpLocks/>
          </p:cNvCxnSpPr>
          <p:nvPr/>
        </p:nvCxnSpPr>
        <p:spPr>
          <a:xfrm flipV="1">
            <a:off x="3201117" y="5018814"/>
            <a:ext cx="733290" cy="4999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1AE57CAA-0ADA-498F-A6DB-4049A64F6DFF}"/>
              </a:ext>
            </a:extLst>
          </p:cNvPr>
          <p:cNvCxnSpPr>
            <a:cxnSpLocks/>
          </p:cNvCxnSpPr>
          <p:nvPr/>
        </p:nvCxnSpPr>
        <p:spPr>
          <a:xfrm>
            <a:off x="10306172" y="4798468"/>
            <a:ext cx="0" cy="47032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4D598CF2-D583-4870-A220-4D71F6ACE870}"/>
              </a:ext>
            </a:extLst>
          </p:cNvPr>
          <p:cNvCxnSpPr>
            <a:cxnSpLocks/>
          </p:cNvCxnSpPr>
          <p:nvPr/>
        </p:nvCxnSpPr>
        <p:spPr>
          <a:xfrm flipV="1">
            <a:off x="4871108" y="4749272"/>
            <a:ext cx="0" cy="4672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1A7C64D-71C4-4134-8A52-45306CE7E768}"/>
              </a:ext>
            </a:extLst>
          </p:cNvPr>
          <p:cNvSpPr txBox="1"/>
          <p:nvPr/>
        </p:nvSpPr>
        <p:spPr>
          <a:xfrm>
            <a:off x="4835711" y="4875266"/>
            <a:ext cx="13272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1" i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 Ind_Indust21</a:t>
            </a:r>
            <a:endParaRPr lang="es-ES" sz="1400" dirty="0">
              <a:solidFill>
                <a:srgbClr val="FF0000"/>
              </a:solidFill>
            </a:endParaRP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A093E016-61B7-4EB9-B2C5-780FAEC80190}"/>
              </a:ext>
            </a:extLst>
          </p:cNvPr>
          <p:cNvCxnSpPr>
            <a:cxnSpLocks/>
          </p:cNvCxnSpPr>
          <p:nvPr/>
        </p:nvCxnSpPr>
        <p:spPr>
          <a:xfrm flipV="1">
            <a:off x="10306172" y="5654592"/>
            <a:ext cx="0" cy="4672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90FDC452-AA06-484F-B18A-A36BE521E05F}"/>
              </a:ext>
            </a:extLst>
          </p:cNvPr>
          <p:cNvSpPr txBox="1"/>
          <p:nvPr/>
        </p:nvSpPr>
        <p:spPr>
          <a:xfrm>
            <a:off x="10306173" y="5774056"/>
            <a:ext cx="10274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1" i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 </a:t>
            </a:r>
            <a:r>
              <a:rPr lang="es-ES" sz="1400" b="1" i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DemReal</a:t>
            </a:r>
            <a:endParaRPr lang="es-ES" sz="1400" dirty="0">
              <a:solidFill>
                <a:srgbClr val="FF0000"/>
              </a:solidFill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1365E661-826E-4EB9-B400-FC9CE69D3B31}"/>
              </a:ext>
            </a:extLst>
          </p:cNvPr>
          <p:cNvSpPr txBox="1"/>
          <p:nvPr/>
        </p:nvSpPr>
        <p:spPr>
          <a:xfrm>
            <a:off x="10375042" y="4851653"/>
            <a:ext cx="13272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1" i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Ind_Empleo2</a:t>
            </a:r>
            <a:endParaRPr lang="es-ES" sz="1400" dirty="0">
              <a:solidFill>
                <a:srgbClr val="FF0000"/>
              </a:solidFill>
            </a:endParaRPr>
          </a:p>
        </p:txBody>
      </p: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52E5BC8C-42EE-4270-8D34-355C9EC8D790}"/>
              </a:ext>
            </a:extLst>
          </p:cNvPr>
          <p:cNvCxnSpPr>
            <a:cxnSpLocks/>
          </p:cNvCxnSpPr>
          <p:nvPr/>
        </p:nvCxnSpPr>
        <p:spPr>
          <a:xfrm>
            <a:off x="8768916" y="5324497"/>
            <a:ext cx="548154" cy="52370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806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1. INTRODUCCIÓN</a:t>
            </a:r>
            <a:endParaRPr lang="es-ES" sz="4800" b="1" dirty="0">
              <a:solidFill>
                <a:srgbClr val="E2321B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3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39928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7. MODELOS “ML”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30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0276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31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Def. de modelos: “ML”</a:t>
            </a: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695999" y="1373228"/>
            <a:ext cx="4739601" cy="50682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Más convencionales pero muy utilizados y estado del arte para muchos casos.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No son los más idóneos para este tipo de problemas.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Escogidos métodos más potentes y utilizados actualmente: “Random Forest”, “Gradient </a:t>
            </a:r>
            <a:r>
              <a:rPr lang="es-ES" sz="1400" dirty="0" err="1">
                <a:cs typeface="Calibri" panose="020F0502020204030204" pitchFamily="34" charset="0"/>
              </a:rPr>
              <a:t>Boosting</a:t>
            </a:r>
            <a:r>
              <a:rPr lang="es-ES" sz="1400" dirty="0">
                <a:cs typeface="Calibri" panose="020F0502020204030204" pitchFamily="34" charset="0"/>
              </a:rPr>
              <a:t>” y “</a:t>
            </a:r>
            <a:r>
              <a:rPr lang="es-ES" sz="1400" dirty="0" err="1">
                <a:cs typeface="Calibri" panose="020F0502020204030204" pitchFamily="34" charset="0"/>
              </a:rPr>
              <a:t>XGBoost</a:t>
            </a:r>
            <a:r>
              <a:rPr lang="es-ES" sz="1400" dirty="0">
                <a:cs typeface="Calibri" panose="020F0502020204030204" pitchFamily="34" charset="0"/>
              </a:rPr>
              <a:t>”.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Def. librería “</a:t>
            </a:r>
            <a:r>
              <a:rPr lang="es-ES" sz="1400" dirty="0" err="1">
                <a:cs typeface="Calibri" panose="020F0502020204030204" pitchFamily="34" charset="0"/>
              </a:rPr>
              <a:t>Scikit</a:t>
            </a:r>
            <a:r>
              <a:rPr lang="es-ES" sz="1400" dirty="0">
                <a:cs typeface="Calibri" panose="020F0502020204030204" pitchFamily="34" charset="0"/>
              </a:rPr>
              <a:t> </a:t>
            </a:r>
            <a:r>
              <a:rPr lang="es-ES" sz="1400" dirty="0" err="1">
                <a:cs typeface="Calibri" panose="020F0502020204030204" pitchFamily="34" charset="0"/>
              </a:rPr>
              <a:t>Learn</a:t>
            </a:r>
            <a:r>
              <a:rPr lang="es-ES" sz="1400" dirty="0">
                <a:cs typeface="Calibri" panose="020F0502020204030204" pitchFamily="34" charset="0"/>
              </a:rPr>
              <a:t>” (funcionalidad y facilidad de uso). </a:t>
            </a:r>
            <a:endParaRPr lang="es-ES" sz="1400" dirty="0">
              <a:solidFill>
                <a:srgbClr val="7030A0"/>
              </a:solidFill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Tipos de modelos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Métodos “</a:t>
            </a:r>
            <a:r>
              <a:rPr lang="es-ES" sz="1400" dirty="0" err="1">
                <a:cs typeface="Calibri" panose="020F0502020204030204" pitchFamily="34" charset="0"/>
              </a:rPr>
              <a:t>bagging</a:t>
            </a:r>
            <a:r>
              <a:rPr lang="es-ES" sz="1400" dirty="0">
                <a:cs typeface="Calibri" panose="020F0502020204030204" pitchFamily="34" charset="0"/>
              </a:rPr>
              <a:t>” (Random Forest)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 err="1">
                <a:cs typeface="Calibri" panose="020F0502020204030204" pitchFamily="34" charset="0"/>
              </a:rPr>
              <a:t>Metodos</a:t>
            </a:r>
            <a:r>
              <a:rPr lang="es-ES" sz="1400" dirty="0">
                <a:cs typeface="Calibri" panose="020F0502020204030204" pitchFamily="34" charset="0"/>
              </a:rPr>
              <a:t> “</a:t>
            </a:r>
            <a:r>
              <a:rPr lang="es-ES" sz="1400" dirty="0" err="1">
                <a:cs typeface="Calibri" panose="020F0502020204030204" pitchFamily="34" charset="0"/>
              </a:rPr>
              <a:t>boosting</a:t>
            </a:r>
            <a:r>
              <a:rPr lang="es-ES" sz="1400" dirty="0">
                <a:cs typeface="Calibri" panose="020F0502020204030204" pitchFamily="34" charset="0"/>
              </a:rPr>
              <a:t>” (</a:t>
            </a:r>
            <a:r>
              <a:rPr lang="es-ES" sz="1400" dirty="0" err="1">
                <a:cs typeface="Calibri" panose="020F0502020204030204" pitchFamily="34" charset="0"/>
              </a:rPr>
              <a:t>Gradient</a:t>
            </a:r>
            <a:r>
              <a:rPr lang="es-ES" sz="1400" dirty="0">
                <a:cs typeface="Calibri" panose="020F0502020204030204" pitchFamily="34" charset="0"/>
              </a:rPr>
              <a:t> </a:t>
            </a:r>
            <a:r>
              <a:rPr lang="es-ES" sz="1400">
                <a:cs typeface="Calibri" panose="020F0502020204030204" pitchFamily="34" charset="0"/>
              </a:rPr>
              <a:t>Boosting</a:t>
            </a:r>
            <a:r>
              <a:rPr lang="es-ES" sz="1400" dirty="0">
                <a:cs typeface="Calibri" panose="020F0502020204030204" pitchFamily="34" charset="0"/>
              </a:rPr>
              <a:t> y </a:t>
            </a:r>
            <a:r>
              <a:rPr lang="es-ES" sz="1400" dirty="0" err="1">
                <a:cs typeface="Calibri" panose="020F0502020204030204" pitchFamily="34" charset="0"/>
              </a:rPr>
              <a:t>XGBoost</a:t>
            </a:r>
            <a:r>
              <a:rPr lang="es-ES" sz="1400" dirty="0">
                <a:cs typeface="Calibri" panose="020F0502020204030204" pitchFamily="34" charset="0"/>
              </a:rPr>
              <a:t>)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36" name="Marcador de contenido 2">
            <a:extLst>
              <a:ext uri="{FF2B5EF4-FFF2-40B4-BE49-F238E27FC236}">
                <a16:creationId xmlns:a16="http://schemas.microsoft.com/office/drawing/2014/main" id="{99852718-4FE0-4141-9243-1ED11C239759}"/>
              </a:ext>
            </a:extLst>
          </p:cNvPr>
          <p:cNvSpPr txBox="1">
            <a:spLocks/>
          </p:cNvSpPr>
          <p:nvPr/>
        </p:nvSpPr>
        <p:spPr>
          <a:xfrm>
            <a:off x="6096000" y="1373227"/>
            <a:ext cx="5257800" cy="48005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Desarrollo de los modelos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asos realizados para montar los modelos: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Carga del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(2922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., 1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target y 71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explicativas).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División del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en subconjuntos de “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 y “test”</a:t>
            </a:r>
          </a:p>
          <a:p>
            <a:pPr marL="131400" lvl="1" indent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(años 2014-20 con 2557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y año 2021 con 365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.).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Análisis de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vars</a:t>
            </a: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(70 numéricas y 1 categórica, muchas ya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codif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.).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Preprocesado de las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explicativas:</a:t>
            </a:r>
          </a:p>
          <a:p>
            <a:pPr marL="817200" lvl="3" algn="just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Vars. numéricas </a:t>
            </a: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escalado.</a:t>
            </a:r>
          </a:p>
          <a:p>
            <a:pPr marL="817200" lvl="3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Courier New" panose="02070309020205020404" pitchFamily="49" charset="0"/>
              <a:buChar char="o"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Var. categórica - </a:t>
            </a:r>
            <a:r>
              <a:rPr lang="es-ES" sz="14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codif</a:t>
            </a: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Hot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Métricas (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función para obtener las 3 métricas).</a:t>
            </a: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Preparación “pipelines” de los modelos 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</a:t>
            </a: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imización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hiperparámetros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(2)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Ejecución de los modelos y obtención de resultados.</a:t>
            </a:r>
          </a:p>
        </p:txBody>
      </p:sp>
    </p:spTree>
    <p:extLst>
      <p:ext uri="{BB962C8B-B14F-4D97-AF65-F5344CB8AC3E}">
        <p14:creationId xmlns:p14="http://schemas.microsoft.com/office/powerpoint/2010/main" val="19206973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32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Opt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. de modelos: “ML”</a:t>
            </a: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696000" y="1373228"/>
            <a:ext cx="4739600" cy="48005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Necesaria optimización de </a:t>
            </a:r>
            <a:r>
              <a:rPr lang="es-ES" sz="1400" dirty="0" err="1">
                <a:cs typeface="Calibri" panose="020F0502020204030204" pitchFamily="34" charset="0"/>
              </a:rPr>
              <a:t>hiperparámetros</a:t>
            </a:r>
            <a:r>
              <a:rPr lang="es-ES" sz="1400" dirty="0">
                <a:cs typeface="Calibri" panose="020F0502020204030204" pitchFamily="34" charset="0"/>
              </a:rPr>
              <a:t> de los modelos.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Librería de optimización “</a:t>
            </a:r>
            <a:r>
              <a:rPr lang="es-ES" sz="1400" dirty="0" err="1">
                <a:cs typeface="Calibri" panose="020F0502020204030204" pitchFamily="34" charset="0"/>
              </a:rPr>
              <a:t>Optuna</a:t>
            </a:r>
            <a:r>
              <a:rPr lang="es-ES" sz="1400" dirty="0">
                <a:cs typeface="Calibri" panose="020F0502020204030204" pitchFamily="34" charset="0"/>
              </a:rPr>
              <a:t>” (Python).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No es la forma de optimización más exacta.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4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Ahorro considerable de tiempo y capacidad computacional.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Procedimiento:</a:t>
            </a:r>
          </a:p>
          <a:p>
            <a:pPr marL="504000" lvl="1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" sz="1400" dirty="0">
                <a:cs typeface="Calibri" panose="020F0502020204030204" pitchFamily="34" charset="0"/>
              </a:rPr>
              <a:t>Se definen los rangos de </a:t>
            </a:r>
            <a:r>
              <a:rPr lang="es-ES" sz="1400" dirty="0" err="1">
                <a:cs typeface="Calibri" panose="020F0502020204030204" pitchFamily="34" charset="0"/>
              </a:rPr>
              <a:t>hiperparámetros</a:t>
            </a:r>
            <a:r>
              <a:rPr lang="es-ES" sz="1400" dirty="0">
                <a:cs typeface="Calibri" panose="020F0502020204030204" pitchFamily="34" charset="0"/>
              </a:rPr>
              <a:t>.</a:t>
            </a:r>
          </a:p>
          <a:p>
            <a:pPr marL="504000" lvl="1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" sz="1400" dirty="0">
                <a:cs typeface="Calibri" panose="020F0502020204030204" pitchFamily="34" charset="0"/>
              </a:rPr>
              <a:t>Dentro de los rangos definidos algoritmo itera, prueba nuevas combinaciones.</a:t>
            </a:r>
          </a:p>
          <a:p>
            <a:pPr marL="504000" lvl="1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s-ES" sz="1400" dirty="0">
                <a:cs typeface="Calibri" panose="020F0502020204030204" pitchFamily="34" charset="0"/>
              </a:rPr>
              <a:t>Obtención de </a:t>
            </a:r>
            <a:r>
              <a:rPr lang="es-ES" sz="1400" dirty="0" err="1">
                <a:cs typeface="Calibri" panose="020F0502020204030204" pitchFamily="34" charset="0"/>
              </a:rPr>
              <a:t>hiperparámetros</a:t>
            </a:r>
            <a:r>
              <a:rPr lang="es-ES" sz="1400" dirty="0">
                <a:cs typeface="Calibri" panose="020F0502020204030204" pitchFamily="34" charset="0"/>
              </a:rPr>
              <a:t> finales del modelo.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36" name="Marcador de contenido 2">
            <a:extLst>
              <a:ext uri="{FF2B5EF4-FFF2-40B4-BE49-F238E27FC236}">
                <a16:creationId xmlns:a16="http://schemas.microsoft.com/office/drawing/2014/main" id="{99852718-4FE0-4141-9243-1ED11C239759}"/>
              </a:ext>
            </a:extLst>
          </p:cNvPr>
          <p:cNvSpPr txBox="1">
            <a:spLocks/>
          </p:cNvSpPr>
          <p:nvPr/>
        </p:nvSpPr>
        <p:spPr>
          <a:xfrm>
            <a:off x="6096000" y="1373227"/>
            <a:ext cx="5400000" cy="48005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Evitar alcanzar un máximo local, dos optimizaciones: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1ª optimización (más amplia)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2ª optimización (con resultados anteriores, más precisa)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Parámetros generales 2ª optimización de los modelos: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Métrica de optimización_ R2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Nº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iteraciones_  100</a:t>
            </a:r>
          </a:p>
        </p:txBody>
      </p:sp>
    </p:spTree>
    <p:extLst>
      <p:ext uri="{BB962C8B-B14F-4D97-AF65-F5344CB8AC3E}">
        <p14:creationId xmlns:p14="http://schemas.microsoft.com/office/powerpoint/2010/main" val="8890315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33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Opt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. de modelos: “ML”</a:t>
            </a: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695999" y="1373228"/>
            <a:ext cx="3144481" cy="48005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Modelo “ML” - RANDOM FOREST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 modelo “Random Forest” desarrollado tiene los siguientes parámetros: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‘max_depth' = 49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max_features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24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min_samples_split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3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n_estimators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74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B5DDAD0-4649-4363-AF03-58D3F7E07BA9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000" y="1311268"/>
            <a:ext cx="7110000" cy="234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D7BCE1D-F506-4E9D-93EA-666AC66B314F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000" y="3833809"/>
            <a:ext cx="7110000" cy="2340000"/>
          </a:xfrm>
          <a:prstGeom prst="rect">
            <a:avLst/>
          </a:prstGeom>
          <a:ln>
            <a:solidFill>
              <a:srgbClr val="FFCCCC"/>
            </a:solidFill>
          </a:ln>
        </p:spPr>
      </p:pic>
    </p:spTree>
    <p:extLst>
      <p:ext uri="{BB962C8B-B14F-4D97-AF65-F5344CB8AC3E}">
        <p14:creationId xmlns:p14="http://schemas.microsoft.com/office/powerpoint/2010/main" val="10496859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34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Opt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. de modelos: “ML”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AABC9989-5F6F-4E9D-9649-010AE434218B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000" y="1311268"/>
            <a:ext cx="7110000" cy="234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14D05744-7054-4741-9801-374554E61EE6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000" y="3833809"/>
            <a:ext cx="7110000" cy="234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0740D2F6-FA4F-45F1-A4AB-D198B464E2A1}"/>
              </a:ext>
            </a:extLst>
          </p:cNvPr>
          <p:cNvSpPr txBox="1">
            <a:spLocks/>
          </p:cNvSpPr>
          <p:nvPr/>
        </p:nvSpPr>
        <p:spPr>
          <a:xfrm>
            <a:off x="695999" y="1373228"/>
            <a:ext cx="3357841" cy="40049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Modelo “ML” - GRADIENT BOOSTING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 modelo “Gradient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Boosting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 desarrollado tiene los siguientes parámetros: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learning_rate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0.05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n_estimators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872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subsample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0.56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max_features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37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validation_fraction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0.03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n_iter_no_change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179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6513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35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Opt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. de modelos: “ML”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22C8562C-170D-4D0E-8CC7-84AD5F39A65A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000" y="1311268"/>
            <a:ext cx="7110000" cy="234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220511D5-6B36-4631-9E19-C50D6FB62F5E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000" y="3833809"/>
            <a:ext cx="7110000" cy="234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FBFCCB76-E0B9-45EC-A576-EC5999A88977}"/>
              </a:ext>
            </a:extLst>
          </p:cNvPr>
          <p:cNvSpPr txBox="1">
            <a:spLocks/>
          </p:cNvSpPr>
          <p:nvPr/>
        </p:nvSpPr>
        <p:spPr>
          <a:xfrm>
            <a:off x="695999" y="1373228"/>
            <a:ext cx="3174961" cy="4885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Modelo “ML” - XGBOOST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 modelo “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 desarrollado tiene los siguientes parámetros: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learning_rate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0.02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‘max_depth'' = 663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n_estimators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3276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subsample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0.16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min_child_weight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'= 0.47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'gamma' = 0.81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subsample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' = 37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colsample_bylevel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’ = 0.50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colsample_bytree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’ = 0.97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3615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8. MODELOS “RRNN”</a:t>
            </a:r>
            <a:endParaRPr lang="es-ES" sz="4800" b="1" dirty="0">
              <a:solidFill>
                <a:srgbClr val="E2321B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36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0870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37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4627840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Def. de modelos: “RRNN”</a:t>
            </a: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695999" y="1373228"/>
            <a:ext cx="4627841" cy="50682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Buenos métodos para este tipo de problemas.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Modelo “LSTM” específicamente debería funcionar mejor.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Para su </a:t>
            </a:r>
            <a:r>
              <a:rPr lang="es-ES" sz="1400" dirty="0" err="1">
                <a:cs typeface="Calibri" panose="020F0502020204030204" pitchFamily="34" charset="0"/>
              </a:rPr>
              <a:t>def</a:t>
            </a:r>
            <a:r>
              <a:rPr lang="es-ES" sz="1400" dirty="0">
                <a:cs typeface="Calibri" panose="020F0502020204030204" pitchFamily="34" charset="0"/>
              </a:rPr>
              <a:t>. se ha empleado:</a:t>
            </a:r>
          </a:p>
          <a:p>
            <a:pPr marL="468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es-ES" sz="1400" dirty="0">
                <a:cs typeface="Calibri" panose="020F0502020204030204" pitchFamily="34" charset="0"/>
              </a:rPr>
              <a:t>Librería “</a:t>
            </a:r>
            <a:r>
              <a:rPr lang="es-ES" sz="1400" dirty="0" err="1">
                <a:cs typeface="Calibri" panose="020F0502020204030204" pitchFamily="34" charset="0"/>
              </a:rPr>
              <a:t>Keras</a:t>
            </a:r>
            <a:r>
              <a:rPr lang="es-ES" sz="1400" dirty="0">
                <a:cs typeface="Calibri" panose="020F0502020204030204" pitchFamily="34" charset="0"/>
              </a:rPr>
              <a:t>” (funcionalidad y facilidad de uso).</a:t>
            </a:r>
          </a:p>
          <a:p>
            <a:pPr marL="468000" lvl="1" algn="just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FontTx/>
              <a:buChar char="-"/>
            </a:pPr>
            <a:r>
              <a:rPr lang="es-ES" sz="1400" dirty="0">
                <a:cs typeface="Calibri" panose="020F0502020204030204" pitchFamily="34" charset="0"/>
              </a:rPr>
              <a:t>“Google </a:t>
            </a:r>
            <a:r>
              <a:rPr lang="es-ES" sz="1400" dirty="0" err="1">
                <a:cs typeface="Calibri" panose="020F0502020204030204" pitchFamily="34" charset="0"/>
              </a:rPr>
              <a:t>Colab</a:t>
            </a:r>
            <a:r>
              <a:rPr lang="es-ES" sz="1400" dirty="0">
                <a:cs typeface="Calibri" panose="020F0502020204030204" pitchFamily="34" charset="0"/>
              </a:rPr>
              <a:t>” (mejora tiempo y capacidad </a:t>
            </a:r>
            <a:r>
              <a:rPr lang="es-ES" sz="1400" dirty="0" err="1">
                <a:cs typeface="Calibri" panose="020F0502020204030204" pitchFamily="34" charset="0"/>
              </a:rPr>
              <a:t>proces</a:t>
            </a:r>
            <a:r>
              <a:rPr lang="es-ES" sz="1400" dirty="0">
                <a:cs typeface="Calibri" panose="020F0502020204030204" pitchFamily="34" charset="0"/>
              </a:rPr>
              <a:t>.).</a:t>
            </a:r>
            <a:endParaRPr lang="es-ES" sz="1400" dirty="0">
              <a:solidFill>
                <a:srgbClr val="7030A0"/>
              </a:solidFill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Tipos de modelos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 err="1">
                <a:cs typeface="Calibri" panose="020F0502020204030204" pitchFamily="34" charset="0"/>
              </a:rPr>
              <a:t>Multilayer</a:t>
            </a:r>
            <a:r>
              <a:rPr lang="es-ES" sz="1400" dirty="0">
                <a:cs typeface="Calibri" panose="020F0502020204030204" pitchFamily="34" charset="0"/>
              </a:rPr>
              <a:t> </a:t>
            </a:r>
            <a:r>
              <a:rPr lang="es-ES" sz="1400" dirty="0" err="1">
                <a:cs typeface="Calibri" panose="020F0502020204030204" pitchFamily="34" charset="0"/>
              </a:rPr>
              <a:t>Perceptron</a:t>
            </a:r>
            <a:r>
              <a:rPr lang="es-ES" sz="1400" dirty="0">
                <a:cs typeface="Calibri" panose="020F0502020204030204" pitchFamily="34" charset="0"/>
              </a:rPr>
              <a:t> (MLP)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Long Short-</a:t>
            </a:r>
            <a:r>
              <a:rPr lang="es-ES" sz="1400" dirty="0" err="1">
                <a:cs typeface="Calibri" panose="020F0502020204030204" pitchFamily="34" charset="0"/>
              </a:rPr>
              <a:t>Term</a:t>
            </a:r>
            <a:r>
              <a:rPr lang="es-ES" sz="1400" dirty="0">
                <a:cs typeface="Calibri" panose="020F0502020204030204" pitchFamily="34" charset="0"/>
              </a:rPr>
              <a:t> </a:t>
            </a:r>
            <a:r>
              <a:rPr lang="es-ES" sz="1400" dirty="0" err="1">
                <a:cs typeface="Calibri" panose="020F0502020204030204" pitchFamily="34" charset="0"/>
              </a:rPr>
              <a:t>Memory</a:t>
            </a:r>
            <a:r>
              <a:rPr lang="es-ES" sz="1400" dirty="0">
                <a:cs typeface="Calibri" panose="020F0502020204030204" pitchFamily="34" charset="0"/>
              </a:rPr>
              <a:t> (LSTM) 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36" name="Marcador de contenido 2">
            <a:extLst>
              <a:ext uri="{FF2B5EF4-FFF2-40B4-BE49-F238E27FC236}">
                <a16:creationId xmlns:a16="http://schemas.microsoft.com/office/drawing/2014/main" id="{99852718-4FE0-4141-9243-1ED11C239759}"/>
              </a:ext>
            </a:extLst>
          </p:cNvPr>
          <p:cNvSpPr txBox="1">
            <a:spLocks/>
          </p:cNvSpPr>
          <p:nvPr/>
        </p:nvSpPr>
        <p:spPr>
          <a:xfrm>
            <a:off x="6096000" y="1076961"/>
            <a:ext cx="5254586" cy="53644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ea typeface="Times New Roman" panose="02020603050405020304" pitchFamily="18" charset="0"/>
                <a:cs typeface="Times New Roman" panose="02020603050405020304" pitchFamily="18" charset="0"/>
              </a:rPr>
              <a:t>Desarrollo de los modelos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asos realizados para montar los modelos: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Carga del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(2922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obs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., 1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target y 71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vars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explicativas).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División del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en subconjuntos de “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” y “test”</a:t>
            </a:r>
          </a:p>
          <a:p>
            <a:pPr marL="131400" lvl="1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     (años 2014-20 con 2557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obs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y año 2021 con 365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obs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.).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Análisis de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vars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(70 numéricas y 1 categórica, muchas ya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codif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.).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Preprocesado de las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vars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explicativas:</a:t>
            </a:r>
          </a:p>
          <a:p>
            <a:pPr marL="817200" lvl="3" algn="just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Vars. numéricas </a:t>
            </a: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escalado.</a:t>
            </a:r>
          </a:p>
          <a:p>
            <a:pPr marL="817200" lvl="3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Var. categórica - </a:t>
            </a:r>
            <a:r>
              <a:rPr lang="es-ES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codif</a:t>
            </a: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Hot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  <a:p>
            <a:pPr marL="417150" lvl="2" indent="-285750" algn="just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Composición final de los datos:</a:t>
            </a:r>
          </a:p>
          <a:p>
            <a:pPr marL="874350" lvl="3" indent="-285750" algn="just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Red “MLP” –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transf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datos a estructura “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timeseries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  <a:p>
            <a:pPr marL="874350" lvl="3" indent="-28575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Red “LSTM” –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transf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datos a estructura “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timeseries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3D”.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Métricas (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. función para obtener las 3 métricas).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Def. arquitectura de las redes neuronales.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Opt</a:t>
            </a: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imización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de arquitecturas e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hiperparámetros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(1)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Ejecución de los modelos y obtención de resultados.</a:t>
            </a:r>
          </a:p>
        </p:txBody>
      </p:sp>
    </p:spTree>
    <p:extLst>
      <p:ext uri="{BB962C8B-B14F-4D97-AF65-F5344CB8AC3E}">
        <p14:creationId xmlns:p14="http://schemas.microsoft.com/office/powerpoint/2010/main" val="33432086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38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Opt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. de modelos: “RRNN”</a:t>
            </a: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695999" y="1373228"/>
            <a:ext cx="4912321" cy="48005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Necesaria optimización de </a:t>
            </a:r>
            <a:r>
              <a:rPr lang="es-ES" sz="1400" dirty="0" err="1">
                <a:cs typeface="Calibri" panose="020F0502020204030204" pitchFamily="34" charset="0"/>
              </a:rPr>
              <a:t>hiperparámetros</a:t>
            </a:r>
            <a:r>
              <a:rPr lang="es-ES" sz="1400" dirty="0">
                <a:cs typeface="Calibri" panose="020F0502020204030204" pitchFamily="34" charset="0"/>
              </a:rPr>
              <a:t> de las redes.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Ajuste en base a los ensayos realizados, forma “manual”.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Método habitual de optimización de redes neuronales.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Procedimiento:</a:t>
            </a:r>
          </a:p>
          <a:p>
            <a:pPr marL="504000" lvl="1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+mj-lt"/>
              <a:buAutoNum type="arabicPeriod"/>
            </a:pPr>
            <a:r>
              <a:rPr lang="es-ES" sz="1400" dirty="0">
                <a:cs typeface="Calibri" panose="020F0502020204030204" pitchFamily="34" charset="0"/>
              </a:rPr>
              <a:t>Se parte de una red básica (1 capa de 100 neuronas).</a:t>
            </a:r>
          </a:p>
          <a:p>
            <a:pPr marL="504000" lvl="1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+mj-lt"/>
              <a:buAutoNum type="arabicPeriod"/>
            </a:pPr>
            <a:r>
              <a:rPr lang="es-ES" sz="1400" dirty="0">
                <a:cs typeface="Calibri" panose="020F0502020204030204" pitchFamily="34" charset="0"/>
              </a:rPr>
              <a:t>Sucesivas pruebas para comprobar las arquitecturas más idóneas para el caso y el modelo desarrollado.</a:t>
            </a:r>
          </a:p>
          <a:p>
            <a:pPr marL="504000" lvl="1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+mj-lt"/>
              <a:buAutoNum type="arabicPeriod"/>
            </a:pPr>
            <a:r>
              <a:rPr lang="es-ES" sz="1400" dirty="0">
                <a:cs typeface="Calibri" panose="020F0502020204030204" pitchFamily="34" charset="0"/>
              </a:rPr>
              <a:t>Búsqueda de redes con mejores métricas y más estables.</a:t>
            </a:r>
          </a:p>
          <a:p>
            <a:pPr marL="504000" lvl="1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s-ES" sz="1400" dirty="0">
                <a:cs typeface="Calibri" panose="020F0502020204030204" pitchFamily="34" charset="0"/>
              </a:rPr>
              <a:t>Def. de la arquitectura e </a:t>
            </a:r>
            <a:r>
              <a:rPr lang="es-ES" sz="1400" dirty="0" err="1">
                <a:cs typeface="Calibri" panose="020F0502020204030204" pitchFamily="34" charset="0"/>
              </a:rPr>
              <a:t>hiperparámetros</a:t>
            </a:r>
            <a:r>
              <a:rPr lang="es-ES" sz="1400" dirty="0">
                <a:cs typeface="Calibri" panose="020F0502020204030204" pitchFamily="34" charset="0"/>
              </a:rPr>
              <a:t> finales de la red.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36" name="Marcador de contenido 2">
            <a:extLst>
              <a:ext uri="{FF2B5EF4-FFF2-40B4-BE49-F238E27FC236}">
                <a16:creationId xmlns:a16="http://schemas.microsoft.com/office/drawing/2014/main" id="{99852718-4FE0-4141-9243-1ED11C239759}"/>
              </a:ext>
            </a:extLst>
          </p:cNvPr>
          <p:cNvSpPr txBox="1">
            <a:spLocks/>
          </p:cNvSpPr>
          <p:nvPr/>
        </p:nvSpPr>
        <p:spPr>
          <a:xfrm>
            <a:off x="6335486" y="1373227"/>
            <a:ext cx="5160514" cy="48005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s-ES" sz="14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Búsqueda de </a:t>
            </a:r>
            <a:r>
              <a:rPr lang="es-ES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información sobre arquitecturas “tipo” para estos problemas, no encontrada.</a:t>
            </a:r>
            <a:endParaRPr lang="es-ES" sz="14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4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Optimización independiente (redes diferentes y de distinto tipo).</a:t>
            </a:r>
          </a:p>
          <a:p>
            <a:pPr marL="10800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s-ES" sz="1400" i="1" u="sng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Hiperparámetros</a:t>
            </a:r>
            <a:r>
              <a:rPr lang="es-ES" sz="1400" i="1" u="sng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optimizados: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Nº</a:t>
            </a: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 de capas ocultas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Nº</a:t>
            </a: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 de neuronas (por capa oculta)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Capas “</a:t>
            </a:r>
            <a:r>
              <a:rPr lang="es-ES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Nº</a:t>
            </a: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 de épocas</a:t>
            </a:r>
          </a:p>
          <a:p>
            <a:pPr marL="54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Tamaño del “</a:t>
            </a:r>
            <a:r>
              <a:rPr lang="es-ES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batch</a:t>
            </a: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 marL="1800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endParaRPr lang="es-ES" sz="14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endParaRPr lang="es-ES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2449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39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Opt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. de modelos: “RRNN”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DDE4D65-8C95-4594-AF53-FF13E77749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516" y="1137519"/>
            <a:ext cx="4320000" cy="504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8892D042-9E59-4610-8ABD-3F90565F3145}"/>
              </a:ext>
            </a:extLst>
          </p:cNvPr>
          <p:cNvSpPr txBox="1">
            <a:spLocks/>
          </p:cNvSpPr>
          <p:nvPr/>
        </p:nvSpPr>
        <p:spPr>
          <a:xfrm>
            <a:off x="695999" y="1373228"/>
            <a:ext cx="4557135" cy="4885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Modelo “RRNN” - MLP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Teniendo en cuenta </a:t>
            </a: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todos los ensayos realizados, 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 definen la arquitectura e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hiperparámetros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siguientes</a:t>
            </a: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Red tipo: “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MultiLayer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Perceptron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MLP”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Nº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capas ocultas: 3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Nº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neuronas (capas ocultas): 6000-3000-1000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Capas de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Ninguna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Nº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épocas: 300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Tamaño del “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batch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”: 30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84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1F3775-A577-4843-B60D-1EB7DD6FB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001" y="1373229"/>
            <a:ext cx="5399998" cy="2357546"/>
          </a:xfrm>
        </p:spPr>
        <p:txBody>
          <a:bodyPr>
            <a:noAutofit/>
          </a:bodyPr>
          <a:lstStyle/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14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La energía eléctrica es el motor de las economías industrializadas.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Garantizar el abastecimiento: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Redes de creación y distribución.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</a:pPr>
            <a:r>
              <a:rPr lang="es-ES" sz="1400" dirty="0">
                <a:cs typeface="Calibri" panose="020F0502020204030204" pitchFamily="34" charset="0"/>
              </a:rPr>
              <a:t>Gran coordinación entre todos los agentes del sistema.</a:t>
            </a: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14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Incapacidad de almacenamiento de forma eficiente.</a:t>
            </a: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Balance de generación y demanda en tiempo real.</a:t>
            </a: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A63E496D-FEF3-4A28-9464-E41E7D2DC617}"/>
              </a:ext>
            </a:extLst>
          </p:cNvPr>
          <p:cNvSpPr txBox="1">
            <a:spLocks/>
          </p:cNvSpPr>
          <p:nvPr/>
        </p:nvSpPr>
        <p:spPr>
          <a:xfrm>
            <a:off x="6348168" y="1373226"/>
            <a:ext cx="5169161" cy="53482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Previsión de la demanda es esencial en la industria eléctrica.</a:t>
            </a: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Ventajas sistemas de predicción: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Mejoras a nivel medioambiental.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Obtener información del mercado.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  <a:spcAft>
                <a:spcPts val="3000"/>
              </a:spcAft>
            </a:pP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Optimización de las ofertas del mercado.</a:t>
            </a: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Agentes del mercado eléctrico buscan continuamente optimizar sus sistemas de previsión de la demanda.</a:t>
            </a: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Lograr este objetivo: 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Características cambiantes de consumidores y productores.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1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Vars</a:t>
            </a:r>
            <a:r>
              <a:rPr lang="es-ES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. influyen en el comportamiento de los consumidores.</a:t>
            </a:r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4979504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Introducción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4</a:t>
            </a:fld>
            <a:endParaRPr lang="es-ES" dirty="0"/>
          </a:p>
        </p:txBody>
      </p:sp>
      <p:pic>
        <p:nvPicPr>
          <p:cNvPr id="10" name="Imagen 50">
            <a:extLst>
              <a:ext uri="{FF2B5EF4-FFF2-40B4-BE49-F238E27FC236}">
                <a16:creationId xmlns:a16="http://schemas.microsoft.com/office/drawing/2014/main" id="{79D698F2-27BF-4F8D-A1B6-DD66991AC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6AC9E47-9BC0-4A69-968C-3A249076B0D8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71" y="3944350"/>
            <a:ext cx="5364000" cy="2412000"/>
          </a:xfrm>
          <a:prstGeom prst="rect">
            <a:avLst/>
          </a:prstGeom>
          <a:ln>
            <a:solidFill>
              <a:srgbClr val="FFCCCC"/>
            </a:solidFill>
          </a:ln>
        </p:spPr>
      </p:pic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8D902E9A-87C8-4759-9470-0ED23C3FE05C}"/>
              </a:ext>
            </a:extLst>
          </p:cNvPr>
          <p:cNvSpPr txBox="1">
            <a:spLocks/>
          </p:cNvSpPr>
          <p:nvPr/>
        </p:nvSpPr>
        <p:spPr>
          <a:xfrm>
            <a:off x="6348168" y="901806"/>
            <a:ext cx="4979504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Descripción del problema</a:t>
            </a:r>
          </a:p>
        </p:txBody>
      </p:sp>
    </p:spTree>
    <p:extLst>
      <p:ext uri="{BB962C8B-B14F-4D97-AF65-F5344CB8AC3E}">
        <p14:creationId xmlns:p14="http://schemas.microsoft.com/office/powerpoint/2010/main" val="41371857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40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Opt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. de modelos: “RRNN”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70C5CD5-2462-4B17-8FFB-4F7A474F1917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516" y="1133809"/>
            <a:ext cx="4320000" cy="5040000"/>
          </a:xfrm>
          <a:prstGeom prst="rect">
            <a:avLst/>
          </a:prstGeom>
          <a:ln>
            <a:solidFill>
              <a:srgbClr val="FFCCCC"/>
            </a:solidFill>
          </a:ln>
        </p:spPr>
      </p:pic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B532E947-A1F7-4616-83DD-9693A06FF212}"/>
              </a:ext>
            </a:extLst>
          </p:cNvPr>
          <p:cNvSpPr txBox="1">
            <a:spLocks/>
          </p:cNvSpPr>
          <p:nvPr/>
        </p:nvSpPr>
        <p:spPr>
          <a:xfrm>
            <a:off x="696000" y="1373228"/>
            <a:ext cx="4557136" cy="4885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Modelo “RRNN” - LSTM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Teniendo en cuenta </a:t>
            </a: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todos los ensayos realizados, 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 definen la arquitectura e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hiperparámetros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siguientes</a:t>
            </a:r>
            <a:r>
              <a:rPr lang="es-E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s-E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Red tipo: “Long Short-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Term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LSTM”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Nº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capas ocultas: 2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Nº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neuronas (capas ocultas): 200-100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Capas de 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Ninguna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Nº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épocas: 25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Tamaño del “</a:t>
            </a:r>
            <a:r>
              <a:rPr lang="es-E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batch</a:t>
            </a: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”: 7</a:t>
            </a:r>
          </a:p>
        </p:txBody>
      </p:sp>
    </p:spTree>
    <p:extLst>
      <p:ext uri="{BB962C8B-B14F-4D97-AF65-F5344CB8AC3E}">
        <p14:creationId xmlns:p14="http://schemas.microsoft.com/office/powerpoint/2010/main" val="35473070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9. RESULTADOS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41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1046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42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Resultados modelos: “ML” – Random Forest, Gradient </a:t>
            </a: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Boosting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s-ES" sz="1800" b="1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695999" y="4587834"/>
            <a:ext cx="10800000" cy="17685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Análisis de resultados:</a:t>
            </a:r>
          </a:p>
          <a:p>
            <a:pPr marL="612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Los 3 modelos sufren “</a:t>
            </a:r>
            <a:r>
              <a:rPr lang="es-ES" sz="1400" dirty="0" err="1">
                <a:cs typeface="Calibri" panose="020F0502020204030204" pitchFamily="34" charset="0"/>
              </a:rPr>
              <a:t>overfitting</a:t>
            </a:r>
            <a:r>
              <a:rPr lang="es-ES" sz="1400" dirty="0">
                <a:cs typeface="Calibri" panose="020F0502020204030204" pitchFamily="34" charset="0"/>
              </a:rPr>
              <a:t>”, más marcado en el 2º y el 3</a:t>
            </a:r>
            <a:r>
              <a:rPr lang="es-ES" sz="1400" baseline="30000" dirty="0">
                <a:cs typeface="Calibri" panose="020F0502020204030204" pitchFamily="34" charset="0"/>
              </a:rPr>
              <a:t>er</a:t>
            </a:r>
            <a:r>
              <a:rPr lang="es-ES" sz="1400" dirty="0">
                <a:cs typeface="Calibri" panose="020F0502020204030204" pitchFamily="34" charset="0"/>
              </a:rPr>
              <a:t> modelos.</a:t>
            </a:r>
          </a:p>
          <a:p>
            <a:pPr marL="612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2º y 3</a:t>
            </a:r>
            <a:r>
              <a:rPr lang="es-ES" sz="1400" baseline="30000" dirty="0">
                <a:cs typeface="Calibri" panose="020F0502020204030204" pitchFamily="34" charset="0"/>
              </a:rPr>
              <a:t>er</a:t>
            </a:r>
            <a:r>
              <a:rPr lang="es-ES" sz="1400" dirty="0">
                <a:cs typeface="Calibri" panose="020F0502020204030204" pitchFamily="34" charset="0"/>
              </a:rPr>
              <a:t> modelos no generalizan bien, malos resultados en “test” pueden deberse en parte a ello. </a:t>
            </a:r>
          </a:p>
          <a:p>
            <a:pPr marL="612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1</a:t>
            </a:r>
            <a:r>
              <a:rPr lang="es-ES" sz="1400" baseline="30000" dirty="0">
                <a:cs typeface="Calibri" panose="020F0502020204030204" pitchFamily="34" charset="0"/>
              </a:rPr>
              <a:t>er</a:t>
            </a:r>
            <a:r>
              <a:rPr lang="es-ES" sz="1400" dirty="0">
                <a:cs typeface="Calibri" panose="020F0502020204030204" pitchFamily="34" charset="0"/>
              </a:rPr>
              <a:t> modelo resultados peores en validación, pero resultados considerablemente mejores en “test”. </a:t>
            </a:r>
          </a:p>
          <a:p>
            <a:pPr marL="612000" lvl="1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Aunque el 1</a:t>
            </a:r>
            <a:r>
              <a:rPr lang="es-ES" sz="1400" baseline="30000" dirty="0">
                <a:cs typeface="Calibri" panose="020F0502020204030204" pitchFamily="34" charset="0"/>
              </a:rPr>
              <a:t>er</a:t>
            </a:r>
            <a:r>
              <a:rPr lang="es-ES" sz="1400" dirty="0">
                <a:cs typeface="Calibri" panose="020F0502020204030204" pitchFamily="34" charset="0"/>
              </a:rPr>
              <a:t> modelo sufre “</a:t>
            </a:r>
            <a:r>
              <a:rPr lang="es-ES" sz="1400" dirty="0" err="1">
                <a:cs typeface="Calibri" panose="020F0502020204030204" pitchFamily="34" charset="0"/>
              </a:rPr>
              <a:t>overfitting</a:t>
            </a:r>
            <a:r>
              <a:rPr lang="es-ES" sz="1400" dirty="0">
                <a:cs typeface="Calibri" panose="020F0502020204030204" pitchFamily="34" charset="0"/>
              </a:rPr>
              <a:t>”, es considerablemente menor que el de los otros dos modelos.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69FAB16-D228-4F62-9A02-F4B4B2EC95F2}"/>
              </a:ext>
            </a:extLst>
          </p:cNvPr>
          <p:cNvPicPr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" t="6178" r="3625" b="87087"/>
          <a:stretch/>
        </p:blipFill>
        <p:spPr bwMode="auto">
          <a:xfrm>
            <a:off x="4655999" y="1628763"/>
            <a:ext cx="6840000" cy="792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C75BB4E5-C046-4FF0-BA55-EEF9D64F2A60}"/>
              </a:ext>
            </a:extLst>
          </p:cNvPr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" t="6178" r="3643" b="87091"/>
          <a:stretch/>
        </p:blipFill>
        <p:spPr bwMode="auto">
          <a:xfrm>
            <a:off x="4655999" y="2676298"/>
            <a:ext cx="6840000" cy="828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E8A3A0C8-6382-485F-8007-18526B314C10}"/>
              </a:ext>
            </a:extLst>
          </p:cNvPr>
          <p:cNvPicPr>
            <a:picLocks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3" t="6055" r="3517" b="87027"/>
          <a:stretch/>
        </p:blipFill>
        <p:spPr bwMode="auto">
          <a:xfrm>
            <a:off x="4655999" y="3759833"/>
            <a:ext cx="6840000" cy="828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0DB5E2F6-0A6F-4696-BFA5-A07772BD177D}"/>
              </a:ext>
            </a:extLst>
          </p:cNvPr>
          <p:cNvSpPr txBox="1">
            <a:spLocks/>
          </p:cNvSpPr>
          <p:nvPr/>
        </p:nvSpPr>
        <p:spPr>
          <a:xfrm>
            <a:off x="742122" y="1373226"/>
            <a:ext cx="3413318" cy="30057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Modelos son aceptables.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(R2 entre 0,7-0.85 y MAPE entre 2,5-3,7%)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Buena capacidad de predicción, aunque sufren un marcado “</a:t>
            </a:r>
            <a:r>
              <a:rPr lang="es-ES" sz="1400" dirty="0" err="1">
                <a:cs typeface="Calibri" panose="020F0502020204030204" pitchFamily="34" charset="0"/>
              </a:rPr>
              <a:t>overfitting</a:t>
            </a:r>
            <a:r>
              <a:rPr lang="es-ES" sz="1400" dirty="0">
                <a:cs typeface="Calibri" panose="020F0502020204030204" pitchFamily="34" charset="0"/>
              </a:rPr>
              <a:t>”.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El mejor modelo es “Gradient </a:t>
            </a:r>
            <a:r>
              <a:rPr lang="es-ES" sz="1400" dirty="0" err="1">
                <a:cs typeface="Calibri" panose="020F0502020204030204" pitchFamily="34" charset="0"/>
              </a:rPr>
              <a:t>Boosting</a:t>
            </a:r>
            <a:r>
              <a:rPr lang="es-ES" sz="1400" dirty="0">
                <a:cs typeface="Calibri" panose="020F0502020204030204" pitchFamily="34" charset="0"/>
              </a:rPr>
              <a:t>” con un R2=0.87105 en validación.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(“</a:t>
            </a:r>
            <a:r>
              <a:rPr lang="es-ES" sz="1400" dirty="0" err="1">
                <a:cs typeface="Calibri" panose="020F0502020204030204" pitchFamily="34" charset="0"/>
              </a:rPr>
              <a:t>XGBoost</a:t>
            </a:r>
            <a:r>
              <a:rPr lang="es-ES" sz="1400" dirty="0">
                <a:cs typeface="Calibri" panose="020F0502020204030204" pitchFamily="34" charset="0"/>
              </a:rPr>
              <a:t>” y último “Random Forest”)</a:t>
            </a:r>
          </a:p>
        </p:txBody>
      </p:sp>
    </p:spTree>
    <p:extLst>
      <p:ext uri="{BB962C8B-B14F-4D97-AF65-F5344CB8AC3E}">
        <p14:creationId xmlns:p14="http://schemas.microsoft.com/office/powerpoint/2010/main" val="35539928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43</a:t>
            </a:fld>
            <a:endParaRPr lang="es-ES" dirty="0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Resultados modelos: “ML” – Random Forest, Gradient </a:t>
            </a: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Boosting</a:t>
            </a: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s-ES" sz="18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s-ES" sz="1800" b="1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695999" y="3593594"/>
            <a:ext cx="8280000" cy="28351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Grupos de las variables relevantes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sz="1400" dirty="0">
                <a:cs typeface="Calibri" panose="020F0502020204030204" pitchFamily="34" charset="0"/>
              </a:rPr>
              <a:t>Variables más importantes en todos son las tipo “laboralidad” y/o “climatológicas”.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sz="1400" dirty="0">
                <a:cs typeface="Calibri" panose="020F0502020204030204" pitchFamily="34" charset="0"/>
              </a:rPr>
              <a:t>En el 1</a:t>
            </a:r>
            <a:r>
              <a:rPr lang="es-ES" sz="1400" baseline="30000" dirty="0">
                <a:cs typeface="Calibri" panose="020F0502020204030204" pitchFamily="34" charset="0"/>
              </a:rPr>
              <a:t>er</a:t>
            </a:r>
            <a:r>
              <a:rPr lang="es-ES" sz="1400" dirty="0">
                <a:cs typeface="Calibri" panose="020F0502020204030204" pitchFamily="34" charset="0"/>
              </a:rPr>
              <a:t> y 3</a:t>
            </a:r>
            <a:r>
              <a:rPr lang="es-ES" sz="1400" baseline="30000" dirty="0">
                <a:cs typeface="Calibri" panose="020F0502020204030204" pitchFamily="34" charset="0"/>
              </a:rPr>
              <a:t>er</a:t>
            </a:r>
            <a:r>
              <a:rPr lang="es-ES" sz="1400" dirty="0">
                <a:cs typeface="Calibri" panose="020F0502020204030204" pitchFamily="34" charset="0"/>
              </a:rPr>
              <a:t> modelos las variables de “actividad económica” tienen poco peso.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</a:pPr>
            <a:r>
              <a:rPr lang="es-ES" sz="1400" dirty="0">
                <a:cs typeface="Calibri" panose="020F0502020204030204" pitchFamily="34" charset="0"/>
              </a:rPr>
              <a:t>En el 2º modelo las variables de “actividad económica” no tienen ningún peso.</a:t>
            </a:r>
            <a:endParaRPr lang="es-ES" sz="1400" i="1" u="sng" dirty="0"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Facilidad de interpretación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sz="1400" dirty="0">
                <a:cs typeface="Calibri" panose="020F0502020204030204" pitchFamily="34" charset="0"/>
              </a:rPr>
              <a:t>Mejor modelo es el 2º, pese a tener un par de variables con mucho más peso que las demás.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Los modelos 1º y 3º reparten mucho las importancias y podría ser complicada su explicación.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2792142B-FC62-4BC9-AD64-8AE4A1E7CB67}"/>
              </a:ext>
            </a:extLst>
          </p:cNvPr>
          <p:cNvPicPr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0" t="5861" r="58559" b="68981"/>
          <a:stretch/>
        </p:blipFill>
        <p:spPr bwMode="auto">
          <a:xfrm>
            <a:off x="6859450" y="1449397"/>
            <a:ext cx="2376000" cy="2232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34DC3E23-1224-40AB-A542-C3DB949C28B2}"/>
              </a:ext>
            </a:extLst>
          </p:cNvPr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9" t="6042" r="59070" b="69252"/>
          <a:stretch/>
        </p:blipFill>
        <p:spPr bwMode="auto">
          <a:xfrm>
            <a:off x="9355032" y="1449397"/>
            <a:ext cx="2376000" cy="2232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7A936115-5B7C-411A-A39F-22F2CF222447}"/>
              </a:ext>
            </a:extLst>
          </p:cNvPr>
          <p:cNvPicPr>
            <a:picLocks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8" t="6042" r="59069" b="69251"/>
          <a:stretch/>
        </p:blipFill>
        <p:spPr bwMode="auto">
          <a:xfrm>
            <a:off x="8520492" y="4066436"/>
            <a:ext cx="2376000" cy="2232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BC8FA1C3-E572-4B3E-8609-165A6940DC2A}"/>
              </a:ext>
            </a:extLst>
          </p:cNvPr>
          <p:cNvSpPr txBox="1">
            <a:spLocks/>
          </p:cNvSpPr>
          <p:nvPr/>
        </p:nvSpPr>
        <p:spPr>
          <a:xfrm>
            <a:off x="700131" y="1384190"/>
            <a:ext cx="5759998" cy="2209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es-ES" sz="1400" i="1" u="sng" dirty="0"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Distribución de importancia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Cada modelo distribuye las importancias de manera diferente:</a:t>
            </a:r>
          </a:p>
          <a:p>
            <a:pPr marL="324000" lvl="1" indent="-324000"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s-ES" sz="1400" dirty="0">
                <a:cs typeface="Calibri" panose="020F0502020204030204" pitchFamily="34" charset="0"/>
              </a:rPr>
              <a:t>Mucha importancia a una variable y distribuye el resto entre las demás.</a:t>
            </a:r>
          </a:p>
          <a:p>
            <a:pPr marL="324000" lvl="1" indent="-324000" algn="just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s-ES" sz="1400" dirty="0">
                <a:cs typeface="Calibri" panose="020F0502020204030204" pitchFamily="34" charset="0"/>
              </a:rPr>
              <a:t>Aplica regularización, importancia sólo a </a:t>
            </a:r>
            <a:r>
              <a:rPr lang="es-ES" sz="1400" dirty="0" err="1">
                <a:cs typeface="Calibri" panose="020F0502020204030204" pitchFamily="34" charset="0"/>
              </a:rPr>
              <a:t>vars</a:t>
            </a:r>
            <a:r>
              <a:rPr lang="es-ES" sz="1400" dirty="0">
                <a:cs typeface="Calibri" panose="020F0502020204030204" pitchFamily="34" charset="0"/>
              </a:rPr>
              <a:t>. que considera relevantes.</a:t>
            </a:r>
          </a:p>
          <a:p>
            <a:pPr marL="324000" lvl="1" indent="-3240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s-ES" sz="1400" dirty="0">
                <a:cs typeface="Calibri" panose="020F0502020204030204" pitchFamily="34" charset="0"/>
              </a:rPr>
              <a:t>Más equilibrado, reparte importancia con el mismo orden de magnitud.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E9A6ED4F-5789-4DC0-AD52-CCA99D569F28}"/>
              </a:ext>
            </a:extLst>
          </p:cNvPr>
          <p:cNvSpPr txBox="1">
            <a:spLocks/>
          </p:cNvSpPr>
          <p:nvPr/>
        </p:nvSpPr>
        <p:spPr>
          <a:xfrm>
            <a:off x="7537759" y="3660289"/>
            <a:ext cx="1322498" cy="283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i="1" dirty="0" err="1">
                <a:cs typeface="Calibri" panose="020F0502020204030204" pitchFamily="34" charset="0"/>
              </a:rPr>
              <a:t>Random</a:t>
            </a:r>
            <a:r>
              <a:rPr lang="es-ES" sz="1200" i="1" dirty="0">
                <a:cs typeface="Calibri" panose="020F0502020204030204" pitchFamily="34" charset="0"/>
              </a:rPr>
              <a:t> Forest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200" dirty="0">
              <a:cs typeface="Calibri" panose="020F0502020204030204" pitchFamily="34" charset="0"/>
            </a:endParaRPr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F1113B7E-4D25-463B-B17C-F65ADCA86F81}"/>
              </a:ext>
            </a:extLst>
          </p:cNvPr>
          <p:cNvSpPr txBox="1">
            <a:spLocks/>
          </p:cNvSpPr>
          <p:nvPr/>
        </p:nvSpPr>
        <p:spPr>
          <a:xfrm>
            <a:off x="9818081" y="3663919"/>
            <a:ext cx="1535719" cy="283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i="1" dirty="0" err="1">
                <a:cs typeface="Calibri" panose="020F0502020204030204" pitchFamily="34" charset="0"/>
              </a:rPr>
              <a:t>Gradient</a:t>
            </a:r>
            <a:r>
              <a:rPr lang="es-ES" sz="1200" i="1" dirty="0">
                <a:cs typeface="Calibri" panose="020F0502020204030204" pitchFamily="34" charset="0"/>
              </a:rPr>
              <a:t> </a:t>
            </a:r>
            <a:r>
              <a:rPr lang="es-ES" sz="1200" i="1" dirty="0" err="1">
                <a:cs typeface="Calibri" panose="020F0502020204030204" pitchFamily="34" charset="0"/>
              </a:rPr>
              <a:t>Boosting</a:t>
            </a:r>
            <a:endParaRPr lang="es-ES" sz="1200" i="1" dirty="0"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200" dirty="0">
              <a:cs typeface="Calibri" panose="020F0502020204030204" pitchFamily="34" charset="0"/>
            </a:endParaRP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D9CE3F62-E4AF-4997-B940-465F02D970D9}"/>
              </a:ext>
            </a:extLst>
          </p:cNvPr>
          <p:cNvSpPr txBox="1">
            <a:spLocks/>
          </p:cNvSpPr>
          <p:nvPr/>
        </p:nvSpPr>
        <p:spPr>
          <a:xfrm>
            <a:off x="9242863" y="6258200"/>
            <a:ext cx="931258" cy="283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i="1" dirty="0" err="1">
                <a:cs typeface="Calibri" panose="020F0502020204030204" pitchFamily="34" charset="0"/>
              </a:rPr>
              <a:t>XGBoost</a:t>
            </a:r>
            <a:endParaRPr lang="es-ES" sz="1200" i="1" dirty="0">
              <a:cs typeface="Calibri" panose="020F0502020204030204" pitchFamily="34" charset="0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2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9119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44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Resultados modelos: “RRNN” – MLP y LSTM</a:t>
            </a: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1219060" y="1348275"/>
            <a:ext cx="10276940" cy="24287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es-ES" sz="1400" i="1" u="sng" dirty="0"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Consideraciones relevantes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Resultados obtenidos de forma independiente ya que son redes de distinto tipo.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Propia naturaleza, redes neuronales cuentan con un importante componente aleatorio.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Se entrenan y obtienen resultados de 50 redes para cada modelo desarrollado.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Se analizan los promedios de dichos resultados, mejor modelo para las visualizaciones.</a:t>
            </a:r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517A656D-9828-44D0-9C64-F71D9383EFDE}"/>
              </a:ext>
            </a:extLst>
          </p:cNvPr>
          <p:cNvSpPr txBox="1">
            <a:spLocks/>
          </p:cNvSpPr>
          <p:nvPr/>
        </p:nvSpPr>
        <p:spPr>
          <a:xfrm>
            <a:off x="1219060" y="4008566"/>
            <a:ext cx="10276940" cy="22652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Interpretabilidad de los modelos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No permiten la obtención de importancias de las variables (modelos “caja negra”).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Red neuronal profunda: </a:t>
            </a:r>
            <a:r>
              <a:rPr lang="es-ES" sz="1400" dirty="0" err="1">
                <a:cs typeface="Calibri" panose="020F0502020204030204" pitchFamily="34" charset="0"/>
              </a:rPr>
              <a:t>nº</a:t>
            </a:r>
            <a:r>
              <a:rPr lang="es-ES" sz="1400" dirty="0">
                <a:cs typeface="Calibri" panose="020F0502020204030204" pitchFamily="34" charset="0"/>
              </a:rPr>
              <a:t> de pesos, parámetros y neuronas muy grande.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Desventaja, más aún si el problema exige aportar la interpretabilidad del modelo.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Potencial muy grande y solución perfecta para muchos problemas de machine </a:t>
            </a:r>
            <a:r>
              <a:rPr lang="es-ES" sz="1400" dirty="0" err="1">
                <a:cs typeface="Calibri" panose="020F0502020204030204" pitchFamily="34" charset="0"/>
              </a:rPr>
              <a:t>learning</a:t>
            </a:r>
            <a:r>
              <a:rPr lang="es-ES" sz="1400" dirty="0">
                <a:cs typeface="Calibri" panose="020F0502020204030204" pitchFamily="34" charset="0"/>
              </a:rPr>
              <a:t> complejos.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4510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45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Resultados modelos: “RRNN” – MLP y LSTM</a:t>
            </a:r>
          </a:p>
        </p:txBody>
      </p:sp>
      <p:sp>
        <p:nvSpPr>
          <p:cNvPr id="19" name="Marcador de contenido 2">
            <a:extLst>
              <a:ext uri="{FF2B5EF4-FFF2-40B4-BE49-F238E27FC236}">
                <a16:creationId xmlns:a16="http://schemas.microsoft.com/office/drawing/2014/main" id="{CA10E0DC-2613-4297-8086-0F1493BAE0EE}"/>
              </a:ext>
            </a:extLst>
          </p:cNvPr>
          <p:cNvSpPr txBox="1">
            <a:spLocks/>
          </p:cNvSpPr>
          <p:nvPr/>
        </p:nvSpPr>
        <p:spPr>
          <a:xfrm>
            <a:off x="695998" y="4072952"/>
            <a:ext cx="5133301" cy="22833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“LSTM” – Red Long Short-</a:t>
            </a:r>
            <a:r>
              <a:rPr lang="es-ES" sz="1400" i="1" u="sng" dirty="0" err="1">
                <a:cs typeface="Calibri" panose="020F0502020204030204" pitchFamily="34" charset="0"/>
              </a:rPr>
              <a:t>Term</a:t>
            </a:r>
            <a:r>
              <a:rPr lang="es-ES" sz="1400" i="1" u="sng" dirty="0">
                <a:cs typeface="Calibri" panose="020F0502020204030204" pitchFamily="34" charset="0"/>
              </a:rPr>
              <a:t> </a:t>
            </a:r>
            <a:r>
              <a:rPr lang="es-ES" sz="1400" i="1" u="sng" dirty="0" err="1">
                <a:cs typeface="Calibri" panose="020F0502020204030204" pitchFamily="34" charset="0"/>
              </a:rPr>
              <a:t>Memory</a:t>
            </a:r>
            <a:r>
              <a:rPr lang="es-ES" sz="1400" i="1" u="sng" dirty="0">
                <a:cs typeface="Calibri" panose="020F0502020204030204" pitchFamily="34" charset="0"/>
              </a:rPr>
              <a:t>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Reduce el “</a:t>
            </a:r>
            <a:r>
              <a:rPr lang="es-ES" sz="1400" dirty="0" err="1">
                <a:cs typeface="Calibri" panose="020F0502020204030204" pitchFamily="34" charset="0"/>
              </a:rPr>
              <a:t>overfitting</a:t>
            </a:r>
            <a:r>
              <a:rPr lang="es-ES" sz="1400" dirty="0">
                <a:cs typeface="Calibri" panose="020F0502020204030204" pitchFamily="34" charset="0"/>
              </a:rPr>
              <a:t>” del modelo (ya poco relevante).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Resultados aún mejores que con la red neuronal MLP.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Modelo más estable, varianza de los resultados se ha reducido.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Resultados muy buenos, capaz de predecir con errores reducidos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(promedio R2= 0,924 y MAPE=1,995%)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CD779546-70F3-4FD4-B870-340BDDF3D19F}"/>
              </a:ext>
            </a:extLst>
          </p:cNvPr>
          <p:cNvPicPr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1" t="6108" r="3496" b="90616"/>
          <a:stretch/>
        </p:blipFill>
        <p:spPr bwMode="auto">
          <a:xfrm>
            <a:off x="6384000" y="5848601"/>
            <a:ext cx="5112000" cy="324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68E09A25-3B4F-4699-9871-7F2DBB28A13C}"/>
              </a:ext>
            </a:extLst>
          </p:cNvPr>
          <p:cNvSpPr txBox="1">
            <a:spLocks/>
          </p:cNvSpPr>
          <p:nvPr/>
        </p:nvSpPr>
        <p:spPr>
          <a:xfrm>
            <a:off x="695998" y="1483473"/>
            <a:ext cx="5400001" cy="23605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“MLP” – Red </a:t>
            </a:r>
            <a:r>
              <a:rPr lang="es-ES" sz="1400" i="1" u="sng" dirty="0" err="1">
                <a:cs typeface="Calibri" panose="020F0502020204030204" pitchFamily="34" charset="0"/>
              </a:rPr>
              <a:t>MultiLayer</a:t>
            </a:r>
            <a:r>
              <a:rPr lang="es-ES" sz="1400" i="1" u="sng" dirty="0">
                <a:cs typeface="Calibri" panose="020F0502020204030204" pitchFamily="34" charset="0"/>
              </a:rPr>
              <a:t> </a:t>
            </a:r>
            <a:r>
              <a:rPr lang="es-ES" sz="1400" i="1" u="sng" dirty="0" err="1">
                <a:cs typeface="Calibri" panose="020F0502020204030204" pitchFamily="34" charset="0"/>
              </a:rPr>
              <a:t>Perceptron</a:t>
            </a:r>
            <a:r>
              <a:rPr lang="es-ES" sz="1400" i="1" u="sng" dirty="0">
                <a:cs typeface="Calibri" panose="020F0502020204030204" pitchFamily="34" charset="0"/>
              </a:rPr>
              <a:t>”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Se sigue teniendo “</a:t>
            </a:r>
            <a:r>
              <a:rPr lang="es-ES" sz="1400" dirty="0" err="1">
                <a:cs typeface="Calibri" panose="020F0502020204030204" pitchFamily="34" charset="0"/>
              </a:rPr>
              <a:t>overfitting</a:t>
            </a:r>
            <a:r>
              <a:rPr lang="es-ES" sz="1400" dirty="0">
                <a:cs typeface="Calibri" panose="020F0502020204030204" pitchFamily="34" charset="0"/>
              </a:rPr>
              <a:t>”, menor que modelos “ML”.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Resultados del modelo son mejores que modelos “ML”.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Variabilidad considerable de los resultados.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Resultados buenos, capaz de predecir con errores reducidos.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(promedio R2=0,903 y MAPE=2,251%)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604A98FA-3C59-442F-AA6B-FF6ED5AC84E4}"/>
              </a:ext>
            </a:extLst>
          </p:cNvPr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6" t="6227" r="2954" b="90505"/>
          <a:stretch/>
        </p:blipFill>
        <p:spPr bwMode="auto">
          <a:xfrm>
            <a:off x="6384000" y="3309207"/>
            <a:ext cx="5112000" cy="324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3B70052A-E812-4A22-828B-1A8882575FB3}"/>
              </a:ext>
            </a:extLst>
          </p:cNvPr>
          <p:cNvPicPr>
            <a:picLocks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" t="6279" r="2928" b="77070"/>
          <a:stretch/>
        </p:blipFill>
        <p:spPr bwMode="auto">
          <a:xfrm>
            <a:off x="6384000" y="4127362"/>
            <a:ext cx="5112000" cy="1512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1A43780A-D7CA-467B-A5D5-8ABF3E808324}"/>
              </a:ext>
            </a:extLst>
          </p:cNvPr>
          <p:cNvPicPr>
            <a:picLocks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3" t="6234" r="3692" b="77314"/>
          <a:stretch/>
        </p:blipFill>
        <p:spPr bwMode="auto">
          <a:xfrm>
            <a:off x="6384000" y="1582468"/>
            <a:ext cx="5112000" cy="1512000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417544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46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2B3A3B21-A3C9-4EE6-849D-99B3E4541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E8DC245F-D7F9-46E9-9600-1B59C42AD96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Resultados: Modelo REE</a:t>
            </a: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0C5B006C-D67D-476A-9E24-8FDDC4AF5259}"/>
              </a:ext>
            </a:extLst>
          </p:cNvPr>
          <p:cNvSpPr txBox="1">
            <a:spLocks/>
          </p:cNvSpPr>
          <p:nvPr/>
        </p:nvSpPr>
        <p:spPr>
          <a:xfrm>
            <a:off x="696000" y="1373229"/>
            <a:ext cx="10800000" cy="36464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Red Eléctrica Española (REE): modelo propio de predicción, proporciona predicciones de demanda con un día de antelación.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Serie temporal de esta predicción, se emplea como “</a:t>
            </a:r>
            <a:r>
              <a:rPr lang="es-ES" sz="1400" dirty="0" err="1">
                <a:cs typeface="Calibri" panose="020F0502020204030204" pitchFamily="34" charset="0"/>
              </a:rPr>
              <a:t>baseline</a:t>
            </a:r>
            <a:r>
              <a:rPr lang="es-ES" sz="1400" dirty="0">
                <a:cs typeface="Calibri" panose="020F0502020204030204" pitchFamily="34" charset="0"/>
              </a:rPr>
              <a:t>” para contrastar el rendimiento de los modelos desarrollados.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Serie temporal sólo cuenta con datos desde 2019, por lo que se obtienen las métricas de los periodos: 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2019 a 2020, coincide con parte del periodo de “</a:t>
            </a:r>
            <a:r>
              <a:rPr lang="es-ES" sz="1400" dirty="0" err="1">
                <a:cs typeface="Calibri" panose="020F0502020204030204" pitchFamily="34" charset="0"/>
              </a:rPr>
              <a:t>train</a:t>
            </a:r>
            <a:r>
              <a:rPr lang="es-ES" sz="1400" dirty="0">
                <a:cs typeface="Calibri" panose="020F0502020204030204" pitchFamily="34" charset="0"/>
              </a:rPr>
              <a:t>” de los modelos desarrollados.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2021, coincide con nuestro subconjunto de “test”. 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Adicionalmente, métricas globales del modelo.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s-ES" sz="1400" dirty="0">
              <a:cs typeface="Calibri" panose="020F0502020204030204" pitchFamily="34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cs typeface="Calibri" panose="020F0502020204030204" pitchFamily="34" charset="0"/>
              </a:rPr>
              <a:t>Revisando los resultados del modelo: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Periodo de 2019 a 2020 modelo cuenta con MAPE=1,083%.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2021 se mejora aún más, hasta un MAPE=0,898% (por debajo del 1% de error porcentual). 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Resultados son excelentes.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A3830342-54CC-489D-9CBA-B9EB3A8D36A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7" t="6233" r="24212" b="86761"/>
          <a:stretch/>
        </p:blipFill>
        <p:spPr bwMode="auto">
          <a:xfrm>
            <a:off x="2190750" y="5193450"/>
            <a:ext cx="7810500" cy="1059712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89091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800" b="1" dirty="0">
                <a:solidFill>
                  <a:srgbClr val="E2321B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10. VISUALIZACIÓN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47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15478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48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E4D6CA0D-4196-4B0F-A32C-EEB3E09B0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EC52D133-190F-43AC-A65E-768EE99FC4BA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20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- Modelos desarrollados “ML” - Random Forest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EC10E12-EADE-4212-8F3A-13FEB9DDC1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9" t="3415" r="8721" b="2345"/>
          <a:stretch/>
        </p:blipFill>
        <p:spPr>
          <a:xfrm>
            <a:off x="1416000" y="3887175"/>
            <a:ext cx="9360000" cy="2307572"/>
          </a:xfrm>
          <a:prstGeom prst="rect">
            <a:avLst/>
          </a:prstGeom>
          <a:solidFill>
            <a:schemeClr val="bg1"/>
          </a:solidFill>
          <a:ln>
            <a:solidFill>
              <a:srgbClr val="FFCCCC"/>
            </a:solidFill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7AAB820-B36B-4E4B-B9F3-678B1885F3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9" t="4441" r="8770" b="2938"/>
          <a:stretch/>
        </p:blipFill>
        <p:spPr>
          <a:xfrm>
            <a:off x="1416000" y="1419884"/>
            <a:ext cx="9360000" cy="2259034"/>
          </a:xfrm>
          <a:prstGeom prst="rect">
            <a:avLst/>
          </a:prstGeom>
          <a:solidFill>
            <a:schemeClr val="bg1"/>
          </a:solidFill>
          <a:ln>
            <a:solidFill>
              <a:srgbClr val="FFCCCC"/>
            </a:solidFill>
          </a:ln>
        </p:spPr>
      </p:pic>
    </p:spTree>
    <p:extLst>
      <p:ext uri="{BB962C8B-B14F-4D97-AF65-F5344CB8AC3E}">
        <p14:creationId xmlns:p14="http://schemas.microsoft.com/office/powerpoint/2010/main" val="25695313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49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E4D6CA0D-4196-4B0F-A32C-EEB3E09B0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EC52D133-190F-43AC-A65E-768EE99FC4BA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20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- Modelos desarrollados “RRNN” – LSTM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C0EC27F-223E-45B6-B743-8B9FABA641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6" t="4044" r="8832" b="2350"/>
          <a:stretch/>
        </p:blipFill>
        <p:spPr>
          <a:xfrm>
            <a:off x="1415999" y="3911444"/>
            <a:ext cx="9360000" cy="2294755"/>
          </a:xfrm>
          <a:prstGeom prst="rect">
            <a:avLst/>
          </a:prstGeom>
          <a:solidFill>
            <a:schemeClr val="bg1"/>
          </a:solidFill>
          <a:ln>
            <a:solidFill>
              <a:srgbClr val="FFCCCC"/>
            </a:solidFill>
          </a:ln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CF9320B0-F870-44AD-BC82-64BE69682B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7" t="4044" r="8832" b="2350"/>
          <a:stretch/>
        </p:blipFill>
        <p:spPr>
          <a:xfrm>
            <a:off x="1415999" y="1419884"/>
            <a:ext cx="9360000" cy="2294755"/>
          </a:xfrm>
          <a:prstGeom prst="rect">
            <a:avLst/>
          </a:prstGeom>
          <a:solidFill>
            <a:schemeClr val="bg1"/>
          </a:solidFill>
          <a:ln>
            <a:solidFill>
              <a:srgbClr val="FFCCCC"/>
            </a:solidFill>
          </a:ln>
        </p:spPr>
      </p:pic>
    </p:spTree>
    <p:extLst>
      <p:ext uri="{BB962C8B-B14F-4D97-AF65-F5344CB8AC3E}">
        <p14:creationId xmlns:p14="http://schemas.microsoft.com/office/powerpoint/2010/main" val="1942047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1F3775-A577-4843-B60D-1EB7DD6FB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000" y="1373228"/>
            <a:ext cx="5135634" cy="4983121"/>
          </a:xfrm>
        </p:spPr>
        <p:txBody>
          <a:bodyPr>
            <a:noAutofit/>
          </a:bodyPr>
          <a:lstStyle/>
          <a:p>
            <a:pPr marL="342900" indent="-342900"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10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Problema del operador del sistema:</a:t>
            </a:r>
          </a:p>
          <a:p>
            <a:pPr marL="612000" lvl="1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Decidir capacidad de generación de reserva día siguiente.</a:t>
            </a:r>
          </a:p>
          <a:p>
            <a:pPr marL="612000" lvl="1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Necesita una buena predicción de la demanda.</a:t>
            </a:r>
          </a:p>
          <a:p>
            <a:pPr marL="612000" lvl="1" algn="just">
              <a:lnSpc>
                <a:spcPct val="100000"/>
              </a:lnSpc>
              <a:spcBef>
                <a:spcPts val="600"/>
              </a:spcBef>
              <a:spcAft>
                <a:spcPts val="3000"/>
              </a:spcAft>
            </a:pPr>
            <a:r>
              <a:rPr lang="es-ES" sz="1400" dirty="0">
                <a:cs typeface="Calibri" panose="020F0502020204030204" pitchFamily="34" charset="0"/>
              </a:rPr>
              <a:t>Constituye una de sus tareas diarias como operador.</a:t>
            </a: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Las motivaciones de este trabajo son:</a:t>
            </a:r>
          </a:p>
          <a:p>
            <a:pPr marL="612000" lvl="1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Estudio de variables relevantes y desarrollo de modelos.</a:t>
            </a:r>
          </a:p>
          <a:p>
            <a:pPr marL="612000" lvl="1" algn="just">
              <a:lnSpc>
                <a:spcPct val="100000"/>
              </a:lnSpc>
              <a:spcBef>
                <a:spcPts val="600"/>
              </a:spcBef>
              <a:spcAft>
                <a:spcPts val="3000"/>
              </a:spcAft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Análisis comparativo de dos tipos de modelos predictivos.</a:t>
            </a: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Este trabajo se centra en la predicción a corto plazo de la serie diaria de la demanda eléctrica.</a:t>
            </a: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A63E496D-FEF3-4A28-9464-E41E7D2DC617}"/>
              </a:ext>
            </a:extLst>
          </p:cNvPr>
          <p:cNvSpPr txBox="1">
            <a:spLocks/>
          </p:cNvSpPr>
          <p:nvPr/>
        </p:nvSpPr>
        <p:spPr>
          <a:xfrm>
            <a:off x="6279502" y="1373229"/>
            <a:ext cx="5379098" cy="4983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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Los principales objetivos son: </a:t>
            </a:r>
          </a:p>
          <a:p>
            <a:pPr marL="800100" lvl="1" indent="-342900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Análisis del problema y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def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. de los modelos.</a:t>
            </a:r>
          </a:p>
          <a:p>
            <a:pPr marL="800100" lvl="1" indent="-342900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Obtención de datos y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def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. de aplicaciones para su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actualiz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</a:p>
          <a:p>
            <a:pPr marL="800100" lvl="1" indent="-342900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Análisis de variables relevantes para el modelo.</a:t>
            </a:r>
          </a:p>
          <a:p>
            <a:pPr marL="800100" lvl="1" indent="-342900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Def. y aplicación del preprocesado necesario para los datos.</a:t>
            </a:r>
          </a:p>
          <a:p>
            <a:pPr marL="800100" lvl="1" indent="-342900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Desarrollo y optimización de los modelos de predicción.</a:t>
            </a:r>
          </a:p>
          <a:p>
            <a:pPr marL="800100" lvl="1" indent="-342900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Análisis y visualización de los resultados obtenidos.</a:t>
            </a:r>
          </a:p>
          <a:p>
            <a:pPr marL="800100" lvl="1" indent="-342900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Análisis comparativo con el modelo de predicción de REE.</a:t>
            </a:r>
          </a:p>
          <a:p>
            <a:pPr marL="800100" lvl="1" indent="-342900" algn="just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Definición de posibles mejoras del presente trabajo a futuro.</a:t>
            </a: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800100" lvl="1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Objetivos del proyecto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5</a:t>
            </a:fld>
            <a:endParaRPr lang="es-ES"/>
          </a:p>
        </p:txBody>
      </p:sp>
      <p:pic>
        <p:nvPicPr>
          <p:cNvPr id="10" name="Imagen 50">
            <a:extLst>
              <a:ext uri="{FF2B5EF4-FFF2-40B4-BE49-F238E27FC236}">
                <a16:creationId xmlns:a16="http://schemas.microsoft.com/office/drawing/2014/main" id="{79D698F2-27BF-4F8D-A1B6-DD66991AC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2835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50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E4D6CA0D-4196-4B0F-A32C-EEB3E09B0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EC52D133-190F-43AC-A65E-768EE99FC4BA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20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- Modelos de Red Eléctrica Española (REE) – “</a:t>
            </a:r>
            <a:r>
              <a:rPr lang="es-ES" sz="2000" b="1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DemPred</a:t>
            </a:r>
            <a:r>
              <a:rPr lang="es-ES" sz="20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 D+1”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3B6BD8B-ECB8-4757-A167-97BA332A4C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9" t="3736" r="8813" b="3115"/>
          <a:stretch/>
        </p:blipFill>
        <p:spPr>
          <a:xfrm>
            <a:off x="1416000" y="3910944"/>
            <a:ext cx="9360000" cy="2284276"/>
          </a:xfrm>
          <a:prstGeom prst="rect">
            <a:avLst/>
          </a:prstGeom>
          <a:solidFill>
            <a:schemeClr val="bg1"/>
          </a:solidFill>
          <a:ln>
            <a:solidFill>
              <a:srgbClr val="FFCCCC"/>
            </a:solidFill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7B55BBC-1EF1-4BCF-8123-6607F69CE6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8" t="4070" r="8778" b="2781"/>
          <a:stretch/>
        </p:blipFill>
        <p:spPr>
          <a:xfrm>
            <a:off x="1416000" y="1419884"/>
            <a:ext cx="9360000" cy="2283275"/>
          </a:xfrm>
          <a:prstGeom prst="rect">
            <a:avLst/>
          </a:prstGeom>
          <a:solidFill>
            <a:schemeClr val="bg1"/>
          </a:solidFill>
          <a:ln>
            <a:solidFill>
              <a:srgbClr val="FFCCCC"/>
            </a:solidFill>
          </a:ln>
        </p:spPr>
      </p:pic>
    </p:spTree>
    <p:extLst>
      <p:ext uri="{BB962C8B-B14F-4D97-AF65-F5344CB8AC3E}">
        <p14:creationId xmlns:p14="http://schemas.microsoft.com/office/powerpoint/2010/main" val="1588448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11. CONCLUSIONES</a:t>
            </a:r>
            <a:endParaRPr lang="es-ES" sz="4800" b="1" dirty="0">
              <a:solidFill>
                <a:srgbClr val="E2321B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51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406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52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CB238805-C185-4495-AF21-5D7E37F4E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BF4537EC-31D0-4FFE-8B33-D4C217ED9B7A}"/>
              </a:ext>
            </a:extLst>
          </p:cNvPr>
          <p:cNvSpPr txBox="1">
            <a:spLocks/>
          </p:cNvSpPr>
          <p:nvPr/>
        </p:nvSpPr>
        <p:spPr>
          <a:xfrm>
            <a:off x="696001" y="1373230"/>
            <a:ext cx="5141853" cy="4983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Objetivos principales del presente trabajo:</a:t>
            </a:r>
          </a:p>
          <a:p>
            <a:pPr marL="504000"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Estudio de variables y creación de modelos.</a:t>
            </a:r>
          </a:p>
          <a:p>
            <a:pPr marL="504000" lvl="1" algn="just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</a:pPr>
            <a:r>
              <a:rPr lang="es-ES" sz="1400" dirty="0">
                <a:cs typeface="Calibri" panose="020F0502020204030204" pitchFamily="34" charset="0"/>
              </a:rPr>
              <a:t>Comparación de los tipos de modelos desarrollados.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Desarrollo de modelos</a:t>
            </a:r>
            <a:endParaRPr lang="es-ES" sz="1400" dirty="0"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Alcance del objetivo propuesto: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Desarrollados 3 modelos tipo Machine </a:t>
            </a:r>
            <a:r>
              <a:rPr lang="es-ES" sz="1400" dirty="0" err="1">
                <a:cs typeface="Calibri" panose="020F0502020204030204" pitchFamily="34" charset="0"/>
              </a:rPr>
              <a:t>learning</a:t>
            </a:r>
            <a:r>
              <a:rPr lang="es-ES" sz="1400" dirty="0">
                <a:cs typeface="Calibri" panose="020F0502020204030204" pitchFamily="34" charset="0"/>
              </a:rPr>
              <a:t> y 2 modelos de redes neuronales, todos operativos.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Cumplidos criterios de implementación real.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Def. herramientas de actualización de datos para los modelos.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Resultados buenos para los modelos “ML” y muy buenos para ambas redes neuronales.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</a:pPr>
            <a:endParaRPr lang="es-ES" sz="1400" dirty="0">
              <a:cs typeface="Calibri" panose="020F0502020204030204" pitchFamily="34" charset="0"/>
            </a:endParaRPr>
          </a:p>
          <a:p>
            <a:pPr marL="360000" lvl="1" algn="just">
              <a:lnSpc>
                <a:spcPct val="100000"/>
              </a:lnSpc>
              <a:spcBef>
                <a:spcPts val="0"/>
              </a:spcBef>
            </a:pPr>
            <a:endParaRPr lang="es-ES" sz="1400" dirty="0"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944422E3-004E-43E7-AAEF-9EC9DD7008C6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5308876" cy="4274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Conclusiones</a:t>
            </a:r>
          </a:p>
        </p:txBody>
      </p:sp>
      <p:sp>
        <p:nvSpPr>
          <p:cNvPr id="18" name="Marcador de contenido 2">
            <a:extLst>
              <a:ext uri="{FF2B5EF4-FFF2-40B4-BE49-F238E27FC236}">
                <a16:creationId xmlns:a16="http://schemas.microsoft.com/office/drawing/2014/main" id="{99FCFE64-65A5-4707-B4CF-71572A5E49AA}"/>
              </a:ext>
            </a:extLst>
          </p:cNvPr>
          <p:cNvSpPr txBox="1">
            <a:spLocks/>
          </p:cNvSpPr>
          <p:nvPr/>
        </p:nvSpPr>
        <p:spPr>
          <a:xfrm>
            <a:off x="6354147" y="1373230"/>
            <a:ext cx="4999653" cy="4983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es-ES" sz="1400" i="1" u="sng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ea typeface="Times New Roman" panose="02020603050405020304" pitchFamily="18" charset="0"/>
                <a:cs typeface="Calibri" panose="020F0502020204030204" pitchFamily="34" charset="0"/>
              </a:rPr>
              <a:t>Análisis comparativo de modelos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ES" sz="1400" dirty="0">
                <a:cs typeface="Calibri" panose="020F0502020204030204" pitchFamily="34" charset="0"/>
              </a:rPr>
              <a:t>Salvo por la interpretabilidad y el inconveniente de su variabilidad, los modelos de redes neuronales: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Reducen el “</a:t>
            </a:r>
            <a:r>
              <a:rPr lang="es-ES" sz="1400" dirty="0" err="1">
                <a:cs typeface="Calibri" panose="020F0502020204030204" pitchFamily="34" charset="0"/>
              </a:rPr>
              <a:t>overfitting</a:t>
            </a:r>
            <a:r>
              <a:rPr lang="es-ES" sz="1400" dirty="0">
                <a:cs typeface="Calibri" panose="020F0502020204030204" pitchFamily="34" charset="0"/>
              </a:rPr>
              <a:t>”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ES" sz="1400" dirty="0">
                <a:cs typeface="Calibri" panose="020F0502020204030204" pitchFamily="34" charset="0"/>
              </a:rPr>
              <a:t>Mejoran las predicciones </a:t>
            </a:r>
          </a:p>
          <a:p>
            <a:pPr marL="360000" lvl="1"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</a:pPr>
            <a:r>
              <a:rPr lang="es-ES" sz="1400" dirty="0">
                <a:cs typeface="Calibri" panose="020F0502020204030204" pitchFamily="34" charset="0"/>
              </a:rPr>
              <a:t>Reducen la complejidad del modelo. 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Redes neuronales funcionan mejor en este tipo de problemas que los modelos de machine </a:t>
            </a:r>
            <a:r>
              <a:rPr lang="es-ES" sz="1400" dirty="0" err="1">
                <a:ea typeface="Times New Roman" panose="02020603050405020304" pitchFamily="18" charset="0"/>
                <a:cs typeface="Calibri" panose="020F0502020204030204" pitchFamily="34" charset="0"/>
              </a:rPr>
              <a:t>learning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 más convencionales.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Podría ser i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nteresante combinar ambos tipos de modelos para conseguir modelos híbridos mejores y más estables.</a:t>
            </a:r>
          </a:p>
          <a:p>
            <a:pPr marL="342900" lvl="0" indent="-342900" algn="just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2896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12. TRABAJO A FUTURO</a:t>
            </a:r>
            <a:endParaRPr lang="es-ES" sz="4800" b="1" dirty="0">
              <a:solidFill>
                <a:srgbClr val="E2321B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53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63865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54</a:t>
            </a:fld>
            <a:endParaRPr lang="es-ES"/>
          </a:p>
        </p:txBody>
      </p:sp>
      <p:pic>
        <p:nvPicPr>
          <p:cNvPr id="12" name="Imagen 50">
            <a:extLst>
              <a:ext uri="{FF2B5EF4-FFF2-40B4-BE49-F238E27FC236}">
                <a16:creationId xmlns:a16="http://schemas.microsoft.com/office/drawing/2014/main" id="{0894FB8A-011D-4362-ADF9-D02AFF0AC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9FC83444-2B2B-4888-8D77-54626A5B01EA}"/>
              </a:ext>
            </a:extLst>
          </p:cNvPr>
          <p:cNvSpPr txBox="1">
            <a:spLocks/>
          </p:cNvSpPr>
          <p:nvPr/>
        </p:nvSpPr>
        <p:spPr>
          <a:xfrm>
            <a:off x="696001" y="1373230"/>
            <a:ext cx="4836161" cy="4983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es-ES" sz="1400" i="1" u="sng" dirty="0">
              <a:cs typeface="Calibri" panose="020F050202020403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Nuevos modelos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Buen punto de partida para el estudio y predicción de series temporales mediante modelos de machine </a:t>
            </a:r>
            <a:r>
              <a:rPr lang="es-ES" sz="1400" dirty="0" err="1">
                <a:cs typeface="Calibri" panose="020F0502020204030204" pitchFamily="34" charset="0"/>
              </a:rPr>
              <a:t>learning</a:t>
            </a:r>
            <a:r>
              <a:rPr lang="es-ES" sz="1400" dirty="0">
                <a:cs typeface="Calibri" panose="020F0502020204030204" pitchFamily="34" charset="0"/>
              </a:rPr>
              <a:t>,  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Mejora futura de los modelos e incluso el estudio y desarrollo de nuevos (más avanzados del estado del arte).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cs typeface="Calibri" panose="020F0502020204030204" pitchFamily="34" charset="0"/>
              </a:rPr>
              <a:t>Capacidad de implementación real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Modelos desarrollados con la idea de implementación real. (variables utilizadas, llamadas a </a:t>
            </a:r>
            <a:r>
              <a:rPr lang="es-ES" sz="1400" dirty="0" err="1">
                <a:cs typeface="Calibri" panose="020F0502020204030204" pitchFamily="34" charset="0"/>
              </a:rPr>
              <a:t>API’s</a:t>
            </a:r>
            <a:r>
              <a:rPr lang="es-ES" sz="1400" dirty="0">
                <a:cs typeface="Calibri" panose="020F0502020204030204" pitchFamily="34" charset="0"/>
              </a:rPr>
              <a:t>, modelos…)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A pesar de añadir complejidad, no considerando el trabajo como un ejercicio meramente teórico.</a:t>
            </a: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Futuro uso de parte del trabajo para el desarrollo de nuevos modelos en problemas relacionados.</a:t>
            </a:r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7CDE8C39-7F5C-4F71-96F8-9BAF2FCEDEDB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5308876" cy="4274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Trabajo a futuro</a:t>
            </a: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0F354AE0-657E-4177-8A22-CD8306662A99}"/>
              </a:ext>
            </a:extLst>
          </p:cNvPr>
          <p:cNvSpPr txBox="1">
            <a:spLocks/>
          </p:cNvSpPr>
          <p:nvPr/>
        </p:nvSpPr>
        <p:spPr>
          <a:xfrm>
            <a:off x="6192520" y="1373230"/>
            <a:ext cx="4836160" cy="49831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1400" i="1" u="sng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Bases de datos y automatización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Desarrolladas aplicaciones de llamada a las </a:t>
            </a:r>
            <a:r>
              <a:rPr lang="es-ES" sz="1400" dirty="0" err="1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API’s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utilizadas para la actualización de los datos empleados en el modelo. 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4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T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odas ellas se pueden perfeccionar.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s-ES" sz="1400" i="1" u="sng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Variables explicativas para el modelo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I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nteresante mejorar las variables explicativas empleadas para el modelo (continua mejora de las mismas).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B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úsqueda de nuevas variables relevantes que se hayan podido pasar por alto. </a:t>
            </a:r>
          </a:p>
        </p:txBody>
      </p:sp>
    </p:spTree>
    <p:extLst>
      <p:ext uri="{BB962C8B-B14F-4D97-AF65-F5344CB8AC3E}">
        <p14:creationId xmlns:p14="http://schemas.microsoft.com/office/powerpoint/2010/main" val="84054201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MUCHAS GRACIAS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55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3652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2. ESTADO DEL ARTE</a:t>
            </a:r>
            <a:endParaRPr lang="es-ES" sz="4800" b="1" dirty="0">
              <a:solidFill>
                <a:srgbClr val="E2321B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6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8441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1F3775-A577-4843-B60D-1EB7DD6FB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999" y="1373229"/>
            <a:ext cx="4883707" cy="4983121"/>
          </a:xfrm>
        </p:spPr>
        <p:txBody>
          <a:bodyPr>
            <a:noAutofit/>
          </a:bodyPr>
          <a:lstStyle/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"/>
            </a:pPr>
            <a:endParaRPr lang="es-ES" sz="10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Investigación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activa durante mucho tiempo, pero necesidad de previsiones cada vez más exactas. 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Gran variedad de técnicas: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Desde modelos estadísticos.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Hasta modelos basados en inteligencia artificial.</a:t>
            </a: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Continuo proceso de mejora</a:t>
            </a: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, d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os pilares actuales: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Nuevas técnicas de previsión estadística.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Disponibilidad de nuevos datos.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Aspectos relevantes a considerar: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Adaptación a las condiciones particulares del sistema. 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</a:pPr>
            <a:r>
              <a:rPr lang="es-ES" sz="1400" dirty="0">
                <a:ea typeface="Times New Roman" panose="02020603050405020304" pitchFamily="18" charset="0"/>
                <a:cs typeface="Calibri" panose="020F0502020204030204" pitchFamily="34" charset="0"/>
              </a:rPr>
              <a:t>Análisis de </a:t>
            </a: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días festivos y especiales.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ES" sz="1400" dirty="0"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Requiere gran cantidad de parámetros para los modelos.</a:t>
            </a: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effectLst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7</a:t>
            </a:fld>
            <a:endParaRPr lang="es-ES"/>
          </a:p>
        </p:txBody>
      </p:sp>
      <p:pic>
        <p:nvPicPr>
          <p:cNvPr id="10" name="Imagen 50">
            <a:extLst>
              <a:ext uri="{FF2B5EF4-FFF2-40B4-BE49-F238E27FC236}">
                <a16:creationId xmlns:a16="http://schemas.microsoft.com/office/drawing/2014/main" id="{E8AF2EF4-7015-43BF-A8D4-DBB044552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B980AF2A-A653-4934-A815-A05141FADCE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4883706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Estado del arte</a:t>
            </a:r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5E3F9074-CED3-46FB-A45D-666A7AD617B1}"/>
              </a:ext>
            </a:extLst>
          </p:cNvPr>
          <p:cNvSpPr txBox="1">
            <a:spLocks/>
          </p:cNvSpPr>
          <p:nvPr/>
        </p:nvSpPr>
        <p:spPr>
          <a:xfrm>
            <a:off x="6351602" y="1373229"/>
            <a:ext cx="4883706" cy="49985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"/>
            </a:pPr>
            <a:endParaRPr lang="es-ES" sz="1000" dirty="0"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Modelo híbrido: modelo autorregresivo y redes neuronales.</a:t>
            </a: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Principal pérdida: falta de precisión en los días especiales.</a:t>
            </a: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Para mejorar la precisión especialmente en éstos días: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Análisis series de Tª de 59 estaciones para cada región.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  <a:spcAft>
                <a:spcPts val="2400"/>
              </a:spcAft>
            </a:pPr>
            <a:r>
              <a:rPr lang="es-ES" sz="1400" dirty="0">
                <a:cs typeface="Calibri" panose="020F0502020204030204" pitchFamily="34" charset="0"/>
              </a:rPr>
              <a:t>Análisis y clasificación de los días especiales. </a:t>
            </a: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El modelo se diseña y se prueba con datos de 2005 a 2015.</a:t>
            </a: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"/>
            </a:pPr>
            <a:r>
              <a:rPr lang="es-ES" sz="1400" dirty="0">
                <a:cs typeface="Calibri" panose="020F0502020204030204" pitchFamily="34" charset="0"/>
              </a:rPr>
              <a:t>Error medio porcentual absoluto inferior al 2%.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s-ES" sz="1400" dirty="0">
              <a:cs typeface="Calibri" panose="020F0502020204030204" pitchFamily="34" charset="0"/>
            </a:endParaRPr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02F46DFB-CBF0-4483-870D-4AECE0369D3F}"/>
              </a:ext>
            </a:extLst>
          </p:cNvPr>
          <p:cNvSpPr txBox="1">
            <a:spLocks/>
          </p:cNvSpPr>
          <p:nvPr/>
        </p:nvSpPr>
        <p:spPr>
          <a:xfrm>
            <a:off x="6351602" y="900180"/>
            <a:ext cx="4931177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Modelo de predicción de REE</a:t>
            </a:r>
          </a:p>
        </p:txBody>
      </p:sp>
    </p:spTree>
    <p:extLst>
      <p:ext uri="{BB962C8B-B14F-4D97-AF65-F5344CB8AC3E}">
        <p14:creationId xmlns:p14="http://schemas.microsoft.com/office/powerpoint/2010/main" val="101635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8</a:t>
            </a:fld>
            <a:endParaRPr lang="es-ES"/>
          </a:p>
        </p:txBody>
      </p:sp>
      <p:pic>
        <p:nvPicPr>
          <p:cNvPr id="10" name="Imagen 50">
            <a:extLst>
              <a:ext uri="{FF2B5EF4-FFF2-40B4-BE49-F238E27FC236}">
                <a16:creationId xmlns:a16="http://schemas.microsoft.com/office/drawing/2014/main" id="{E8AF2EF4-7015-43BF-A8D4-DBB044552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B980AF2A-A653-4934-A815-A05141FADCE7}"/>
              </a:ext>
            </a:extLst>
          </p:cNvPr>
          <p:cNvSpPr txBox="1">
            <a:spLocks/>
          </p:cNvSpPr>
          <p:nvPr/>
        </p:nvSpPr>
        <p:spPr>
          <a:xfrm>
            <a:off x="696000" y="901809"/>
            <a:ext cx="9847032" cy="471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1800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Visualización del modelo de predicción de REE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40F89C8-EEAB-4642-BF2D-7869A5D91AD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5" t="1408" r="8418" b="17539"/>
          <a:stretch/>
        </p:blipFill>
        <p:spPr bwMode="auto">
          <a:xfrm>
            <a:off x="696000" y="1498078"/>
            <a:ext cx="7031887" cy="4932917"/>
          </a:xfrm>
          <a:prstGeom prst="rect">
            <a:avLst/>
          </a:prstGeom>
          <a:ln>
            <a:solidFill>
              <a:srgbClr val="FFCCC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C40E0F6D-43A6-40B1-AE76-824E69DE3663}"/>
              </a:ext>
            </a:extLst>
          </p:cNvPr>
          <p:cNvSpPr txBox="1"/>
          <p:nvPr/>
        </p:nvSpPr>
        <p:spPr>
          <a:xfrm>
            <a:off x="8059224" y="2171600"/>
            <a:ext cx="3436776" cy="2697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dirty="0">
                <a:cs typeface="Calibri" panose="020F0502020204030204" pitchFamily="34" charset="0"/>
              </a:rPr>
              <a:t>LEYENDA</a:t>
            </a:r>
            <a:endParaRPr lang="es-ES" sz="1400" b="1" dirty="0">
              <a:cs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1800"/>
              </a:spcAft>
            </a:pPr>
            <a:r>
              <a:rPr lang="es-ES" sz="400" b="1" i="1" u="sng" dirty="0">
                <a:cs typeface="Calibri" panose="020F0502020204030204" pitchFamily="34" charset="0"/>
              </a:rPr>
              <a:t>_______________________________________________________________________________________________________________________________</a:t>
            </a:r>
          </a:p>
          <a:p>
            <a:pPr algn="just">
              <a:spcAft>
                <a:spcPts val="600"/>
              </a:spcAft>
            </a:pPr>
            <a:r>
              <a:rPr lang="es-ES" sz="1400" b="1" i="1" u="sng" dirty="0">
                <a:solidFill>
                  <a:srgbClr val="005392"/>
                </a:solidFill>
                <a:cs typeface="Calibri" panose="020F0502020204030204" pitchFamily="34" charset="0"/>
              </a:rPr>
              <a:t>Curva azul</a:t>
            </a:r>
          </a:p>
          <a:p>
            <a:pPr algn="just"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Demanda real.</a:t>
            </a:r>
            <a:endParaRPr lang="es-ES" sz="1400" b="1" dirty="0">
              <a:cs typeface="Calibri" panose="020F0502020204030204" pitchFamily="34" charset="0"/>
            </a:endParaRPr>
          </a:p>
          <a:p>
            <a:pPr algn="just">
              <a:spcAft>
                <a:spcPts val="600"/>
              </a:spcAft>
            </a:pPr>
            <a:r>
              <a:rPr lang="es-ES" sz="1400" b="1" i="1" u="sng" dirty="0">
                <a:solidFill>
                  <a:srgbClr val="008E40"/>
                </a:solidFill>
                <a:cs typeface="Calibri" panose="020F0502020204030204" pitchFamily="34" charset="0"/>
              </a:rPr>
              <a:t>Curva verde</a:t>
            </a:r>
          </a:p>
          <a:p>
            <a:pPr algn="just">
              <a:spcAft>
                <a:spcPts val="1800"/>
              </a:spcAft>
            </a:pPr>
            <a:r>
              <a:rPr lang="es-ES" sz="1400" dirty="0">
                <a:cs typeface="Calibri" panose="020F0502020204030204" pitchFamily="34" charset="0"/>
              </a:rPr>
              <a:t>Previsión de la demanda elaborada por REE.</a:t>
            </a:r>
          </a:p>
          <a:p>
            <a:pPr algn="just">
              <a:spcAft>
                <a:spcPts val="600"/>
              </a:spcAft>
            </a:pPr>
            <a:r>
              <a:rPr lang="es-ES" sz="1400" b="1" i="1" u="sng" dirty="0">
                <a:solidFill>
                  <a:srgbClr val="8E6C00"/>
                </a:solidFill>
                <a:cs typeface="Calibri" panose="020F0502020204030204" pitchFamily="34" charset="0"/>
              </a:rPr>
              <a:t>Curva amarilla</a:t>
            </a:r>
          </a:p>
          <a:p>
            <a:pPr algn="just">
              <a:spcAft>
                <a:spcPts val="600"/>
              </a:spcAft>
            </a:pPr>
            <a:r>
              <a:rPr lang="es-ES" sz="1400" dirty="0">
                <a:cs typeface="Calibri" panose="020F0502020204030204" pitchFamily="34" charset="0"/>
              </a:rPr>
              <a:t> Programación horaria operativa</a:t>
            </a:r>
          </a:p>
        </p:txBody>
      </p:sp>
    </p:spTree>
    <p:extLst>
      <p:ext uri="{BB962C8B-B14F-4D97-AF65-F5344CB8AC3E}">
        <p14:creationId xmlns:p14="http://schemas.microsoft.com/office/powerpoint/2010/main" val="1195578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 de texto 48">
            <a:extLst>
              <a:ext uri="{FF2B5EF4-FFF2-40B4-BE49-F238E27FC236}">
                <a16:creationId xmlns:a16="http://schemas.microsoft.com/office/drawing/2014/main" id="{AE3EBC2B-AC41-488D-8CBF-E448C9530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650" y="240063"/>
            <a:ext cx="2806700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Máster en Data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y Big Data en Finanzas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Trabajo de Final de Máster: “El futuro de la demanda eléctrica”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Cuadro de texto 49">
            <a:extLst>
              <a:ext uri="{FF2B5EF4-FFF2-40B4-BE49-F238E27FC236}">
                <a16:creationId xmlns:a16="http://schemas.microsoft.com/office/drawing/2014/main" id="{E6314ABD-83AB-42B7-B229-AC544B1A3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254" y="263083"/>
            <a:ext cx="1660525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Federico Álvarez-Labrador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Curso 2021-2022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92CF53B-7547-4B5B-98A3-F3CFC6806338}"/>
              </a:ext>
            </a:extLst>
          </p:cNvPr>
          <p:cNvCxnSpPr>
            <a:cxnSpLocks/>
          </p:cNvCxnSpPr>
          <p:nvPr/>
        </p:nvCxnSpPr>
        <p:spPr>
          <a:xfrm flipV="1">
            <a:off x="696000" y="684191"/>
            <a:ext cx="10800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07D55931-533C-4DCB-A769-ABC53D0A73AE}"/>
              </a:ext>
            </a:extLst>
          </p:cNvPr>
          <p:cNvSpPr txBox="1">
            <a:spLocks/>
          </p:cNvSpPr>
          <p:nvPr/>
        </p:nvSpPr>
        <p:spPr>
          <a:xfrm>
            <a:off x="427653" y="3006195"/>
            <a:ext cx="11336694" cy="7482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s-ES" sz="4400" b="1" dirty="0">
                <a:solidFill>
                  <a:srgbClr val="E2321B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3. ESTUDIO PREVIO</a:t>
            </a:r>
            <a:endParaRPr lang="es-ES" sz="4800" b="1" dirty="0">
              <a:solidFill>
                <a:srgbClr val="E2321B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854DE19-18A5-4180-8E9E-ED06E657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F1A-6200-454B-AA2A-6909105FF90A}" type="slidenum">
              <a:rPr lang="es-ES" smtClean="0"/>
              <a:t>9</a:t>
            </a:fld>
            <a:endParaRPr lang="es-ES"/>
          </a:p>
        </p:txBody>
      </p:sp>
      <p:pic>
        <p:nvPicPr>
          <p:cNvPr id="9" name="Imagen 50">
            <a:extLst>
              <a:ext uri="{FF2B5EF4-FFF2-40B4-BE49-F238E27FC236}">
                <a16:creationId xmlns:a16="http://schemas.microsoft.com/office/drawing/2014/main" id="{3670CCE3-A70C-45A4-8DF5-FD5BDE4A5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20" y="194233"/>
            <a:ext cx="579438" cy="43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29703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4928</TotalTime>
  <Words>6499</Words>
  <Application>Microsoft Office PowerPoint</Application>
  <PresentationFormat>Panorámica</PresentationFormat>
  <Paragraphs>932</Paragraphs>
  <Slides>55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55</vt:i4>
      </vt:variant>
    </vt:vector>
  </HeadingPairs>
  <TitlesOfParts>
    <vt:vector size="61" baseType="lpstr">
      <vt:lpstr>Arial</vt:lpstr>
      <vt:lpstr>Calibri</vt:lpstr>
      <vt:lpstr>Calibri Light</vt:lpstr>
      <vt:lpstr>Courier New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Federico Álvarez-Labrador Márquez de Prado</dc:creator>
  <cp:lastModifiedBy>Federico Álvarez-Labrador Márquez de Prado</cp:lastModifiedBy>
  <cp:revision>39</cp:revision>
  <dcterms:created xsi:type="dcterms:W3CDTF">2022-02-04T18:35:10Z</dcterms:created>
  <dcterms:modified xsi:type="dcterms:W3CDTF">2022-02-12T09:26:19Z</dcterms:modified>
</cp:coreProperties>
</file>

<file path=docProps/thumbnail.jpeg>
</file>